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5"/>
  </p:sldMasterIdLst>
  <p:notesMasterIdLst>
    <p:notesMasterId r:id="rId10"/>
  </p:notesMasterIdLst>
  <p:sldIdLst>
    <p:sldId id="406" r:id="rId6"/>
    <p:sldId id="407" r:id="rId7"/>
    <p:sldId id="408" r:id="rId8"/>
    <p:sldId id="409" r:id="rId9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" id="{1415ABE5-9A50-42AB-803C-6FEE1C809A8D}">
          <p14:sldIdLst/>
        </p14:section>
        <p14:section name="Kennismaking" id="{3E75644F-F5F1-4F48-A3F8-115C2F31D95A}">
          <p14:sldIdLst/>
        </p14:section>
        <p14:section name="Introductie ABV" id="{4B6446E2-327B-4FB0-98DC-05641E65F194}">
          <p14:sldIdLst/>
        </p14:section>
        <p14:section name="Introductie OB" id="{A1A529C4-C9F1-4AA6-B899-E73997B0CCA4}">
          <p14:sldIdLst/>
        </p14:section>
        <p14:section name="TO PB" id="{F8923CA6-05F9-4445-AD58-AEE4EDAAC205}">
          <p14:sldIdLst>
            <p14:sldId id="406"/>
            <p14:sldId id="407"/>
            <p14:sldId id="408"/>
            <p14:sldId id="409"/>
          </p14:sldIdLst>
        </p14:section>
        <p14:section name="Thuisopdrachten" id="{59B85461-997A-4125-AAFD-B6DBB7FDB31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Quaedackers" initials="MQ" lastIdx="2" clrIdx="0"/>
  <p:cmAuthor id="1" name="Hanneke de Leeuw" initials="Hanneke" lastIdx="1" clrIdx="1"/>
  <p:cmAuthor id="2" name="Lisette Harting" initials="LH" lastIdx="5" clrIdx="2">
    <p:extLst>
      <p:ext uri="{19B8F6BF-5375-455C-9EA6-DF929625EA0E}">
        <p15:presenceInfo xmlns:p15="http://schemas.microsoft.com/office/powerpoint/2012/main" userId="8d7fa513af8bbb0f" providerId="Windows Live"/>
      </p:ext>
    </p:extLst>
  </p:cmAuthor>
  <p:cmAuthor id="3" name="Laan, J.E. van der" initials="JEvdL" lastIdx="7" clrIdx="3"/>
  <p:cmAuthor id="4" name="ER" initials="E" lastIdx="1" clrIdx="4">
    <p:extLst>
      <p:ext uri="{19B8F6BF-5375-455C-9EA6-DF929625EA0E}">
        <p15:presenceInfo xmlns:p15="http://schemas.microsoft.com/office/powerpoint/2012/main" userId="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3303" autoAdjust="0"/>
  </p:normalViewPr>
  <p:slideViewPr>
    <p:cSldViewPr snapToGrid="0">
      <p:cViewPr varScale="1">
        <p:scale>
          <a:sx n="54" d="100"/>
          <a:sy n="54" d="100"/>
        </p:scale>
        <p:origin x="18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0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nwi-storage.ic.uva.nl\lhartin1\wg1415\WG%2001\tabel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nwi-storage.ic.uva.nl\lhartin1\wg1415\WG%2001\tabel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fnwi-storage.ic.uva.nl\lhartin1\wg1415\WG%2001\tabel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nwi-storage.ic.uva.nl\lhartin1\wg1415\WG%2001\tabel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[tabel1.xlsx]Sheet1!$Y$10</c:f>
              <c:strCache>
                <c:ptCount val="1"/>
                <c:pt idx="0">
                  <c:v>Chinese deelnemers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multiLvlStrRef>
              <c:f>[tabel1.xlsx]Sheet1!$Z$1:$AC$2</c:f>
              <c:multiLvlStrCache>
                <c:ptCount val="4"/>
                <c:lvl>
                  <c:pt idx="0">
                    <c:v>naald</c:v>
                  </c:pt>
                  <c:pt idx="1">
                    <c:v>wattenstaaf</c:v>
                  </c:pt>
                  <c:pt idx="2">
                    <c:v>naald</c:v>
                  </c:pt>
                  <c:pt idx="3">
                    <c:v>wattenstaaf</c:v>
                  </c:pt>
                </c:lvl>
                <c:lvl>
                  <c:pt idx="0">
                    <c:v>Chinees gezicht</c:v>
                  </c:pt>
                  <c:pt idx="2">
                    <c:v>Kaukasisch gezicht</c:v>
                  </c:pt>
                </c:lvl>
              </c:multiLvlStrCache>
            </c:multiLvlStrRef>
          </c:cat>
          <c:val>
            <c:numRef>
              <c:f>[tabel1.xlsx]Sheet1!$Z$10:$AC$10</c:f>
              <c:numCache>
                <c:formatCode>General</c:formatCode>
                <c:ptCount val="4"/>
                <c:pt idx="0">
                  <c:v>7.73</c:v>
                </c:pt>
                <c:pt idx="1">
                  <c:v>1.32</c:v>
                </c:pt>
                <c:pt idx="2">
                  <c:v>7.68</c:v>
                </c:pt>
                <c:pt idx="3">
                  <c:v>1.25</c:v>
                </c:pt>
              </c:numCache>
            </c:numRef>
          </c:val>
        </c:ser>
        <c:ser>
          <c:idx val="1"/>
          <c:order val="1"/>
          <c:tx>
            <c:strRef>
              <c:f>[tabel1.xlsx]Sheet1!$Y$11</c:f>
              <c:strCache>
                <c:ptCount val="1"/>
                <c:pt idx="0">
                  <c:v>Kaukasische deelnemers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multiLvlStrRef>
              <c:f>[tabel1.xlsx]Sheet1!$Z$1:$AC$2</c:f>
              <c:multiLvlStrCache>
                <c:ptCount val="4"/>
                <c:lvl>
                  <c:pt idx="0">
                    <c:v>naald</c:v>
                  </c:pt>
                  <c:pt idx="1">
                    <c:v>wattenstaaf</c:v>
                  </c:pt>
                  <c:pt idx="2">
                    <c:v>naald</c:v>
                  </c:pt>
                  <c:pt idx="3">
                    <c:v>wattenstaaf</c:v>
                  </c:pt>
                </c:lvl>
                <c:lvl>
                  <c:pt idx="0">
                    <c:v>Chinees gezicht</c:v>
                  </c:pt>
                  <c:pt idx="2">
                    <c:v>Kaukasisch gezicht</c:v>
                  </c:pt>
                </c:lvl>
              </c:multiLvlStrCache>
            </c:multiLvlStrRef>
          </c:cat>
          <c:val>
            <c:numRef>
              <c:f>[tabel1.xlsx]Sheet1!$Z$11:$AC$11</c:f>
              <c:numCache>
                <c:formatCode>General</c:formatCode>
                <c:ptCount val="4"/>
                <c:pt idx="0">
                  <c:v>4.88</c:v>
                </c:pt>
                <c:pt idx="1">
                  <c:v>0.42</c:v>
                </c:pt>
                <c:pt idx="2">
                  <c:v>4.5599999999999996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5484256"/>
        <c:axId val="215485376"/>
      </c:barChart>
      <c:catAx>
        <c:axId val="21548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15485376"/>
        <c:crosses val="autoZero"/>
        <c:auto val="1"/>
        <c:lblAlgn val="ctr"/>
        <c:lblOffset val="100"/>
        <c:noMultiLvlLbl val="0"/>
      </c:catAx>
      <c:valAx>
        <c:axId val="215485376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15484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[tabel1.xlsx]Sheet1!$Y$3</c:f>
              <c:strCache>
                <c:ptCount val="1"/>
                <c:pt idx="0">
                  <c:v>Pijnintensiteit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multiLvlStrRef>
              <c:f>[tabel1.xlsx]Sheet1!$Z$1:$AC$2</c:f>
              <c:multiLvlStrCache>
                <c:ptCount val="4"/>
                <c:lvl>
                  <c:pt idx="0">
                    <c:v>naald</c:v>
                  </c:pt>
                  <c:pt idx="1">
                    <c:v>wattenstaaf</c:v>
                  </c:pt>
                  <c:pt idx="2">
                    <c:v>naald</c:v>
                  </c:pt>
                  <c:pt idx="3">
                    <c:v>wattenstaaf</c:v>
                  </c:pt>
                </c:lvl>
                <c:lvl>
                  <c:pt idx="0">
                    <c:v>Chinees gezicht</c:v>
                  </c:pt>
                  <c:pt idx="2">
                    <c:v>Kaukasisch gezicht</c:v>
                  </c:pt>
                </c:lvl>
              </c:multiLvlStrCache>
            </c:multiLvlStrRef>
          </c:cat>
          <c:val>
            <c:numRef>
              <c:f>[tabel1.xlsx]Sheet1!$Z$3:$AC$3</c:f>
            </c:numRef>
          </c:val>
        </c:ser>
        <c:ser>
          <c:idx val="1"/>
          <c:order val="1"/>
          <c:tx>
            <c:strRef>
              <c:f>[tabel1.xlsx]Sheet1!$Y$4</c:f>
              <c:strCache>
                <c:ptCount val="1"/>
                <c:pt idx="0">
                  <c:v>Chinese deelnemers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multiLvlStrRef>
              <c:f>[tabel1.xlsx]Sheet1!$Z$1:$AC$2</c:f>
              <c:multiLvlStrCache>
                <c:ptCount val="4"/>
                <c:lvl>
                  <c:pt idx="0">
                    <c:v>naald</c:v>
                  </c:pt>
                  <c:pt idx="1">
                    <c:v>wattenstaaf</c:v>
                  </c:pt>
                  <c:pt idx="2">
                    <c:v>naald</c:v>
                  </c:pt>
                  <c:pt idx="3">
                    <c:v>wattenstaaf</c:v>
                  </c:pt>
                </c:lvl>
                <c:lvl>
                  <c:pt idx="0">
                    <c:v>Chinees gezicht</c:v>
                  </c:pt>
                  <c:pt idx="2">
                    <c:v>Kaukasisch gezicht</c:v>
                  </c:pt>
                </c:lvl>
              </c:multiLvlStrCache>
            </c:multiLvlStrRef>
          </c:cat>
          <c:val>
            <c:numRef>
              <c:f>[tabel1.xlsx]Sheet1!$Z$4:$AC$4</c:f>
              <c:numCache>
                <c:formatCode>General</c:formatCode>
                <c:ptCount val="4"/>
                <c:pt idx="0">
                  <c:v>8.7799999999999994</c:v>
                </c:pt>
                <c:pt idx="1">
                  <c:v>0.96</c:v>
                </c:pt>
                <c:pt idx="2">
                  <c:v>8.58</c:v>
                </c:pt>
                <c:pt idx="3">
                  <c:v>1.1299999999999999</c:v>
                </c:pt>
              </c:numCache>
            </c:numRef>
          </c:val>
        </c:ser>
        <c:ser>
          <c:idx val="2"/>
          <c:order val="2"/>
          <c:tx>
            <c:strRef>
              <c:f>[tabel1.xlsx]Sheet1!$Y$5</c:f>
              <c:strCache>
                <c:ptCount val="1"/>
                <c:pt idx="0">
                  <c:v>Kaukasische deelnemers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multiLvlStrRef>
              <c:f>[tabel1.xlsx]Sheet1!$Z$1:$AC$2</c:f>
              <c:multiLvlStrCache>
                <c:ptCount val="4"/>
                <c:lvl>
                  <c:pt idx="0">
                    <c:v>naald</c:v>
                  </c:pt>
                  <c:pt idx="1">
                    <c:v>wattenstaaf</c:v>
                  </c:pt>
                  <c:pt idx="2">
                    <c:v>naald</c:v>
                  </c:pt>
                  <c:pt idx="3">
                    <c:v>wattenstaaf</c:v>
                  </c:pt>
                </c:lvl>
                <c:lvl>
                  <c:pt idx="0">
                    <c:v>Chinees gezicht</c:v>
                  </c:pt>
                  <c:pt idx="2">
                    <c:v>Kaukasisch gezicht</c:v>
                  </c:pt>
                </c:lvl>
              </c:multiLvlStrCache>
            </c:multiLvlStrRef>
          </c:cat>
          <c:val>
            <c:numRef>
              <c:f>[tabel1.xlsx]Sheet1!$Z$5:$AC$5</c:f>
              <c:numCache>
                <c:formatCode>General</c:formatCode>
                <c:ptCount val="4"/>
                <c:pt idx="0">
                  <c:v>4.5599999999999996</c:v>
                </c:pt>
                <c:pt idx="1">
                  <c:v>0.55000000000000004</c:v>
                </c:pt>
                <c:pt idx="2">
                  <c:v>4.26</c:v>
                </c:pt>
                <c:pt idx="3">
                  <c:v>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456409680"/>
        <c:axId val="207541968"/>
      </c:barChart>
      <c:catAx>
        <c:axId val="45640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07541968"/>
        <c:crosses val="autoZero"/>
        <c:auto val="1"/>
        <c:lblAlgn val="ctr"/>
        <c:lblOffset val="100"/>
        <c:noMultiLvlLbl val="0"/>
      </c:catAx>
      <c:valAx>
        <c:axId val="207541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5640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[tabel1.xlsx]Sheet1!$Z$1:$Z$2</c:f>
              <c:strCache>
                <c:ptCount val="2"/>
                <c:pt idx="0">
                  <c:v>Chinees gezicht</c:v>
                </c:pt>
                <c:pt idx="1">
                  <c:v>naald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[tabel1.xlsx]Sheet1!$Y$10:$Y$11</c:f>
              <c:strCache>
                <c:ptCount val="2"/>
                <c:pt idx="0">
                  <c:v>Chinese deelnemers</c:v>
                </c:pt>
                <c:pt idx="1">
                  <c:v>Kaukasische deelnemers</c:v>
                </c:pt>
              </c:strCache>
            </c:strRef>
          </c:cat>
          <c:val>
            <c:numRef>
              <c:f>[tabel1.xlsx]Sheet1!$Z$10:$Z$11</c:f>
              <c:numCache>
                <c:formatCode>General</c:formatCode>
                <c:ptCount val="2"/>
                <c:pt idx="0">
                  <c:v>7.73</c:v>
                </c:pt>
                <c:pt idx="1">
                  <c:v>4.88</c:v>
                </c:pt>
              </c:numCache>
            </c:numRef>
          </c:val>
        </c:ser>
        <c:ser>
          <c:idx val="1"/>
          <c:order val="1"/>
          <c:tx>
            <c:strRef>
              <c:f>[tabel1.xlsx]Sheet1!$AA$1:$AA$2</c:f>
              <c:strCache>
                <c:ptCount val="2"/>
                <c:pt idx="0">
                  <c:v>Chinees gezicht</c:v>
                </c:pt>
                <c:pt idx="1">
                  <c:v>wattenstaaf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[tabel1.xlsx]Sheet1!$Y$10:$Y$11</c:f>
              <c:strCache>
                <c:ptCount val="2"/>
                <c:pt idx="0">
                  <c:v>Chinese deelnemers</c:v>
                </c:pt>
                <c:pt idx="1">
                  <c:v>Kaukasische deelnemers</c:v>
                </c:pt>
              </c:strCache>
            </c:strRef>
          </c:cat>
          <c:val>
            <c:numRef>
              <c:f>[tabel1.xlsx]Sheet1!$AA$10:$AA$11</c:f>
              <c:numCache>
                <c:formatCode>General</c:formatCode>
                <c:ptCount val="2"/>
                <c:pt idx="0">
                  <c:v>1.32</c:v>
                </c:pt>
                <c:pt idx="1">
                  <c:v>0.42</c:v>
                </c:pt>
              </c:numCache>
            </c:numRef>
          </c:val>
        </c:ser>
        <c:ser>
          <c:idx val="2"/>
          <c:order val="2"/>
          <c:tx>
            <c:strRef>
              <c:f>[tabel1.xlsx]Sheet1!$AB$1:$AB$2</c:f>
              <c:strCache>
                <c:ptCount val="2"/>
                <c:pt idx="0">
                  <c:v>Kaukasisch gezicht</c:v>
                </c:pt>
                <c:pt idx="1">
                  <c:v>naald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[tabel1.xlsx]Sheet1!$Y$10:$Y$11</c:f>
              <c:strCache>
                <c:ptCount val="2"/>
                <c:pt idx="0">
                  <c:v>Chinese deelnemers</c:v>
                </c:pt>
                <c:pt idx="1">
                  <c:v>Kaukasische deelnemers</c:v>
                </c:pt>
              </c:strCache>
            </c:strRef>
          </c:cat>
          <c:val>
            <c:numRef>
              <c:f>[tabel1.xlsx]Sheet1!$AB$10:$AB$11</c:f>
              <c:numCache>
                <c:formatCode>General</c:formatCode>
                <c:ptCount val="2"/>
                <c:pt idx="0">
                  <c:v>7.68</c:v>
                </c:pt>
                <c:pt idx="1">
                  <c:v>4.5599999999999996</c:v>
                </c:pt>
              </c:numCache>
            </c:numRef>
          </c:val>
        </c:ser>
        <c:ser>
          <c:idx val="3"/>
          <c:order val="3"/>
          <c:tx>
            <c:strRef>
              <c:f>[tabel1.xlsx]Sheet1!$AC$1:$AC$2</c:f>
              <c:strCache>
                <c:ptCount val="2"/>
                <c:pt idx="0">
                  <c:v>Kaukasisch gezicht</c:v>
                </c:pt>
                <c:pt idx="1">
                  <c:v>wattenstaaf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[tabel1.xlsx]Sheet1!$Y$10:$Y$11</c:f>
              <c:strCache>
                <c:ptCount val="2"/>
                <c:pt idx="0">
                  <c:v>Chinese deelnemers</c:v>
                </c:pt>
                <c:pt idx="1">
                  <c:v>Kaukasische deelnemers</c:v>
                </c:pt>
              </c:strCache>
            </c:strRef>
          </c:cat>
          <c:val>
            <c:numRef>
              <c:f>[tabel1.xlsx]Sheet1!$AC$10:$AC$11</c:f>
              <c:numCache>
                <c:formatCode>General</c:formatCode>
                <c:ptCount val="2"/>
                <c:pt idx="0">
                  <c:v>1.25</c:v>
                </c:pt>
                <c:pt idx="1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93081120"/>
        <c:axId val="215650560"/>
      </c:barChart>
      <c:catAx>
        <c:axId val="393081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215650560"/>
        <c:crosses val="autoZero"/>
        <c:auto val="1"/>
        <c:lblAlgn val="ctr"/>
        <c:lblOffset val="100"/>
        <c:noMultiLvlLbl val="0"/>
      </c:catAx>
      <c:valAx>
        <c:axId val="21565056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393081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nl-N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[tabel1.xlsx]Sheet1!$Z$1:$Z$2</c:f>
              <c:strCache>
                <c:ptCount val="2"/>
                <c:pt idx="0">
                  <c:v>Chinees gezicht</c:v>
                </c:pt>
                <c:pt idx="1">
                  <c:v>naald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[tabel1.xlsx]Sheet1!$Y$3:$Y$5</c:f>
              <c:strCache>
                <c:ptCount val="2"/>
                <c:pt idx="0">
                  <c:v>Chinese deelnemers</c:v>
                </c:pt>
                <c:pt idx="1">
                  <c:v>Kaukasische deelnemers</c:v>
                </c:pt>
              </c:strCache>
            </c:strRef>
          </c:cat>
          <c:val>
            <c:numRef>
              <c:f>[tabel1.xlsx]Sheet1!$Z$3:$Z$5</c:f>
              <c:numCache>
                <c:formatCode>General</c:formatCode>
                <c:ptCount val="2"/>
                <c:pt idx="0">
                  <c:v>8.7799999999999994</c:v>
                </c:pt>
                <c:pt idx="1">
                  <c:v>4.5599999999999996</c:v>
                </c:pt>
              </c:numCache>
            </c:numRef>
          </c:val>
        </c:ser>
        <c:ser>
          <c:idx val="1"/>
          <c:order val="1"/>
          <c:tx>
            <c:strRef>
              <c:f>[tabel1.xlsx]Sheet1!$AA$1:$AA$2</c:f>
              <c:strCache>
                <c:ptCount val="2"/>
                <c:pt idx="0">
                  <c:v>Chinees gezicht</c:v>
                </c:pt>
                <c:pt idx="1">
                  <c:v>wattenstaaf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[tabel1.xlsx]Sheet1!$Y$3:$Y$5</c:f>
              <c:strCache>
                <c:ptCount val="2"/>
                <c:pt idx="0">
                  <c:v>Chinese deelnemers</c:v>
                </c:pt>
                <c:pt idx="1">
                  <c:v>Kaukasische deelnemers</c:v>
                </c:pt>
              </c:strCache>
            </c:strRef>
          </c:cat>
          <c:val>
            <c:numRef>
              <c:f>[tabel1.xlsx]Sheet1!$AA$3:$AA$5</c:f>
              <c:numCache>
                <c:formatCode>General</c:formatCode>
                <c:ptCount val="2"/>
                <c:pt idx="0">
                  <c:v>0.96</c:v>
                </c:pt>
                <c:pt idx="1">
                  <c:v>0.55000000000000004</c:v>
                </c:pt>
              </c:numCache>
            </c:numRef>
          </c:val>
        </c:ser>
        <c:ser>
          <c:idx val="2"/>
          <c:order val="2"/>
          <c:tx>
            <c:strRef>
              <c:f>[tabel1.xlsx]Sheet1!$AB$1:$AB$2</c:f>
              <c:strCache>
                <c:ptCount val="2"/>
                <c:pt idx="0">
                  <c:v>Kaukasisch gezicht</c:v>
                </c:pt>
                <c:pt idx="1">
                  <c:v>naald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[tabel1.xlsx]Sheet1!$Y$3:$Y$5</c:f>
              <c:strCache>
                <c:ptCount val="2"/>
                <c:pt idx="0">
                  <c:v>Chinese deelnemers</c:v>
                </c:pt>
                <c:pt idx="1">
                  <c:v>Kaukasische deelnemers</c:v>
                </c:pt>
              </c:strCache>
            </c:strRef>
          </c:cat>
          <c:val>
            <c:numRef>
              <c:f>[tabel1.xlsx]Sheet1!$AB$3:$AB$5</c:f>
              <c:numCache>
                <c:formatCode>General</c:formatCode>
                <c:ptCount val="2"/>
                <c:pt idx="0">
                  <c:v>8.58</c:v>
                </c:pt>
                <c:pt idx="1">
                  <c:v>4.26</c:v>
                </c:pt>
              </c:numCache>
            </c:numRef>
          </c:val>
        </c:ser>
        <c:ser>
          <c:idx val="3"/>
          <c:order val="3"/>
          <c:tx>
            <c:strRef>
              <c:f>[tabel1.xlsx]Sheet1!$AC$1:$AC$2</c:f>
              <c:strCache>
                <c:ptCount val="2"/>
                <c:pt idx="0">
                  <c:v>Kaukasisch gezicht</c:v>
                </c:pt>
                <c:pt idx="1">
                  <c:v>wattenstaaf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[tabel1.xlsx]Sheet1!$Y$3:$Y$5</c:f>
              <c:strCache>
                <c:ptCount val="2"/>
                <c:pt idx="0">
                  <c:v>Chinese deelnemers</c:v>
                </c:pt>
                <c:pt idx="1">
                  <c:v>Kaukasische deelnemers</c:v>
                </c:pt>
              </c:strCache>
            </c:strRef>
          </c:cat>
          <c:val>
            <c:numRef>
              <c:f>[tabel1.xlsx]Sheet1!$AC$3:$AC$5</c:f>
              <c:numCache>
                <c:formatCode>General</c:formatCode>
                <c:ptCount val="2"/>
                <c:pt idx="0">
                  <c:v>1.1299999999999999</c:v>
                </c:pt>
                <c:pt idx="1">
                  <c:v>0.28999999999999998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97538000"/>
        <c:axId val="197538560"/>
      </c:barChart>
      <c:catAx>
        <c:axId val="19753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97538560"/>
        <c:crosses val="autoZero"/>
        <c:auto val="1"/>
        <c:lblAlgn val="ctr"/>
        <c:lblOffset val="100"/>
        <c:noMultiLvlLbl val="0"/>
      </c:catAx>
      <c:valAx>
        <c:axId val="19753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97538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98B79-4921-43E9-905E-72C342D17718}" type="datetimeFigureOut">
              <a:rPr lang="nl-NL" smtClean="0"/>
              <a:pPr/>
              <a:t>10-9-2014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EAA8E-CE20-4AC4-99FE-B598EEC2C20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173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052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0407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724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6900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chemeClr val="bg1"/>
            </a:gs>
            <a:gs pos="82000">
              <a:schemeClr val="accent4">
                <a:lumMod val="20000"/>
                <a:lumOff val="80000"/>
              </a:schemeClr>
            </a:gs>
            <a:gs pos="21000">
              <a:schemeClr val="accent3">
                <a:lumMod val="20000"/>
                <a:lumOff val="80000"/>
              </a:schemeClr>
            </a:gs>
            <a:gs pos="100000">
              <a:schemeClr val="accent4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03695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4616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7487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1899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219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2816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587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5000">
              <a:schemeClr val="accent4">
                <a:lumMod val="20000"/>
                <a:lumOff val="80000"/>
              </a:schemeClr>
            </a:gs>
            <a:gs pos="21000">
              <a:schemeClr val="accent3">
                <a:lumMod val="20000"/>
                <a:lumOff val="80000"/>
              </a:schemeClr>
            </a:gs>
            <a:gs pos="100000">
              <a:schemeClr val="accent4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dirty="0" smtClean="0"/>
              <a:t>Click to edit Master title style</a:t>
            </a:r>
            <a:endParaRPr lang="nl-NL" altLang="nl-NL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dirty="0" smtClean="0"/>
              <a:t>Click to edit Master text styles</a:t>
            </a:r>
          </a:p>
          <a:p>
            <a:pPr lvl="1"/>
            <a:r>
              <a:rPr lang="en-US" altLang="nl-NL" dirty="0" smtClean="0"/>
              <a:t>Second level</a:t>
            </a:r>
          </a:p>
          <a:p>
            <a:pPr lvl="2"/>
            <a:r>
              <a:rPr lang="en-US" altLang="nl-NL" dirty="0" smtClean="0"/>
              <a:t>Third level</a:t>
            </a:r>
          </a:p>
          <a:p>
            <a:pPr lvl="3"/>
            <a:r>
              <a:rPr lang="en-US" altLang="nl-NL" dirty="0" smtClean="0"/>
              <a:t>Fourth level</a:t>
            </a:r>
          </a:p>
          <a:p>
            <a:pPr lvl="4"/>
            <a:r>
              <a:rPr lang="en-US" altLang="nl-NL" dirty="0" smtClean="0"/>
              <a:t>Fifth level</a:t>
            </a:r>
            <a:endParaRPr lang="nl-NL" altLang="nl-NL" dirty="0" smtClean="0"/>
          </a:p>
        </p:txBody>
      </p:sp>
      <p:grpSp>
        <p:nvGrpSpPr>
          <p:cNvPr id="1028" name="Group 11"/>
          <p:cNvGrpSpPr>
            <a:grpSpLocks/>
          </p:cNvGrpSpPr>
          <p:nvPr/>
        </p:nvGrpSpPr>
        <p:grpSpPr bwMode="auto">
          <a:xfrm>
            <a:off x="3079750" y="6230938"/>
            <a:ext cx="2995613" cy="557212"/>
            <a:chOff x="3079728" y="6230886"/>
            <a:chExt cx="2995932" cy="557806"/>
          </a:xfrm>
        </p:grpSpPr>
        <p:sp>
          <p:nvSpPr>
            <p:cNvPr id="8" name="TextBox 7"/>
            <p:cNvSpPr txBox="1"/>
            <p:nvPr userDrawn="1"/>
          </p:nvSpPr>
          <p:spPr bwMode="auto">
            <a:xfrm>
              <a:off x="3079728" y="6512173"/>
              <a:ext cx="2995932" cy="27651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cap="small" dirty="0" err="1">
                  <a:latin typeface="Verdana" pitchFamily="34" charset="0"/>
                  <a:cs typeface="Times New Roman" pitchFamily="18" charset="0"/>
                </a:rPr>
                <a:t>Academische</a:t>
              </a:r>
              <a:r>
                <a:rPr lang="en-US" sz="1200" b="1" cap="small" dirty="0">
                  <a:latin typeface="Verdana" pitchFamily="34" charset="0"/>
                  <a:cs typeface="Times New Roman" pitchFamily="18" charset="0"/>
                </a:rPr>
                <a:t> </a:t>
              </a:r>
              <a:r>
                <a:rPr lang="en-US" sz="1200" b="1" cap="small" dirty="0" err="1">
                  <a:latin typeface="Verdana" pitchFamily="34" charset="0"/>
                  <a:cs typeface="Times New Roman" pitchFamily="18" charset="0"/>
                </a:rPr>
                <a:t>Basisvaardigheden</a:t>
              </a:r>
              <a:endParaRPr lang="nl-NL" sz="1200" b="1" cap="small" dirty="0">
                <a:latin typeface="Verdana" pitchFamily="34" charset="0"/>
                <a:cs typeface="Times New Roman" pitchFamily="18" charset="0"/>
              </a:endParaRPr>
            </a:p>
          </p:txBody>
        </p:sp>
        <p:pic>
          <p:nvPicPr>
            <p:cNvPr id="1031" name="Picture 4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3340" y="6230886"/>
              <a:ext cx="317320" cy="327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extBox 10"/>
          <p:cNvSpPr txBox="1"/>
          <p:nvPr userDrawn="1"/>
        </p:nvSpPr>
        <p:spPr>
          <a:xfrm>
            <a:off x="6769100" y="6526540"/>
            <a:ext cx="22377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cap="small" dirty="0" err="1" smtClean="0">
                <a:latin typeface="Verdana" pitchFamily="34" charset="0"/>
                <a:cs typeface="Times New Roman" pitchFamily="18" charset="0"/>
              </a:rPr>
              <a:t>Psychobiologie</a:t>
            </a:r>
            <a:endParaRPr lang="nl-NL" sz="1050" b="1" cap="small" dirty="0">
              <a:latin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82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Eigen onplezierigheid</a:t>
            </a:r>
            <a:endParaRPr lang="nl-N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8308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1594676"/>
            <a:ext cx="553998" cy="304185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nl-NL" sz="2400" dirty="0" smtClean="0"/>
              <a:t>Eigen onplezierigheid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348773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Pijnintensiteit</a:t>
            </a:r>
            <a:endParaRPr lang="nl-NL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0834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297690"/>
            <a:ext cx="553998" cy="190853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nl-NL" sz="2400" dirty="0" smtClean="0"/>
              <a:t>Pijnintensiteit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742737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Eigen onplezierigheid</a:t>
            </a:r>
            <a:endParaRPr lang="nl-NL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594676"/>
            <a:ext cx="553998" cy="304185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nl-NL" sz="2400" dirty="0" smtClean="0"/>
              <a:t>Eigen onplezierigheid</a:t>
            </a:r>
            <a:endParaRPr lang="nl-NL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6864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5807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Pijnintensiteit</a:t>
            </a:r>
            <a:endParaRPr lang="nl-NL" dirty="0"/>
          </a:p>
        </p:txBody>
      </p:sp>
      <p:sp>
        <p:nvSpPr>
          <p:cNvPr id="6" name="TextBox 5"/>
          <p:cNvSpPr txBox="1"/>
          <p:nvPr/>
        </p:nvSpPr>
        <p:spPr>
          <a:xfrm>
            <a:off x="0" y="2297690"/>
            <a:ext cx="553998" cy="190853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nl-NL" sz="2400" dirty="0" smtClean="0"/>
              <a:t>Pijnintensiteit</a:t>
            </a:r>
            <a:endParaRPr lang="nl-NL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7799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7688021"/>
      </p:ext>
    </p:extLst>
  </p:cSld>
  <p:clrMapOvr>
    <a:masterClrMapping/>
  </p:clrMapOvr>
</p:sld>
</file>

<file path=ppt/theme/theme1.xml><?xml version="1.0" encoding="utf-8"?>
<a:theme xmlns:a="http://schemas.openxmlformats.org/drawingml/2006/main" name="huisstijl ABV PowerPoint 2012">
  <a:themeElements>
    <a:clrScheme name="ABV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0F6FC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6DF373FC507F46B9677EE7B075F58A" ma:contentTypeVersion="0" ma:contentTypeDescription="Create a new document." ma:contentTypeScope="" ma:versionID="640785213dd5931e6b383e0d4150da9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0CED26E-6DFE-41F3-8EF0-A4A794EC5DF5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62528280-8E31-45EC-8C3A-7F1FAEA417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E8FA20-8B49-491A-BAE5-FEA4D76C63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665F2669-636E-49F1-86E7-D1FA4A064018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huisstijl ABV PowerPoint 2012</Template>
  <TotalTime>11369</TotalTime>
  <Words>12</Words>
  <Application>Microsoft Office PowerPoint</Application>
  <PresentationFormat>On-screen Show (4:3)</PresentationFormat>
  <Paragraphs>8</Paragraphs>
  <Slides>4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Verdana</vt:lpstr>
      <vt:lpstr>huisstijl ABV PowerPoint 2012</vt:lpstr>
      <vt:lpstr>Eigen onplezierigheid</vt:lpstr>
      <vt:lpstr>Pijnintensiteit</vt:lpstr>
      <vt:lpstr>Eigen onplezierigheid</vt:lpstr>
      <vt:lpstr>Pijnintensiteit</vt:lpstr>
    </vt:vector>
  </TitlesOfParts>
  <Company>Universiteit van Amsterdam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Hanneke de Leeuw</dc:creator>
  <cp:lastModifiedBy>Lisette Harting</cp:lastModifiedBy>
  <cp:revision>194</cp:revision>
  <dcterms:created xsi:type="dcterms:W3CDTF">2009-02-02T14:19:13Z</dcterms:created>
  <dcterms:modified xsi:type="dcterms:W3CDTF">2014-09-11T10:45:46Z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0x0101004E6DF373FC507F46B9677EE7B075F58A</vt:lpwstr>
  </property>
</Properties>
</file>