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87" r:id="rId4"/>
    <p:sldId id="288" r:id="rId5"/>
    <p:sldId id="293" r:id="rId6"/>
    <p:sldId id="314" r:id="rId7"/>
    <p:sldId id="295" r:id="rId8"/>
    <p:sldId id="317" r:id="rId9"/>
    <p:sldId id="318" r:id="rId10"/>
    <p:sldId id="319" r:id="rId11"/>
    <p:sldId id="313" r:id="rId12"/>
    <p:sldId id="297" r:id="rId13"/>
    <p:sldId id="291" r:id="rId14"/>
    <p:sldId id="315" r:id="rId15"/>
    <p:sldId id="296" r:id="rId16"/>
    <p:sldId id="311" r:id="rId17"/>
    <p:sldId id="298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Cornelisse" initials="S" lastIdx="4" clrIdx="0">
    <p:extLst>
      <p:ext uri="{19B8F6BF-5375-455C-9EA6-DF929625EA0E}">
        <p15:presenceInfo xmlns:p15="http://schemas.microsoft.com/office/powerpoint/2012/main" userId="Sandra Cornelis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6" autoAdjust="0"/>
    <p:restoredTop sz="81671" autoAdjust="0"/>
  </p:normalViewPr>
  <p:slideViewPr>
    <p:cSldViewPr snapToGrid="0">
      <p:cViewPr varScale="1">
        <p:scale>
          <a:sx n="94" d="100"/>
          <a:sy n="94" d="100"/>
        </p:scale>
        <p:origin x="15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34348-D966-4713-A1F7-DEDC39E2301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7627-60FE-47BC-93B0-B7E83C764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47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E5780-4FA7-43A4-A061-F4F82780EAE0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AE29-0169-4C8E-89CD-DCE0CDE494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14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Eigenlijk: iets wat we niet helemaal</a:t>
            </a:r>
            <a:r>
              <a:rPr lang="nl-NL" baseline="0" dirty="0" smtClean="0"/>
              <a:t> doen, maar wat wel de bedoeling is. Topje van de ijsberg wordt verteld, hoe ziet het rooster eruit, wat is de leerstof, wat is het tentamen.</a:t>
            </a:r>
          </a:p>
          <a:p>
            <a:r>
              <a:rPr lang="nl-NL" baseline="0" dirty="0" smtClean="0"/>
              <a:t>Maar wat is nou eigenlijk de bedoeling? Dat wordt vaak niet besproken, dat leidt tot 2 problemen: 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Frustratie tussen docenten en studenten: niet duidelijk wat je moet kennen, hele boek lezen versus samenvatting lezen, misschien haal je het tentamen daarmee wel. Instructies worden vager en we bereiken niet wat we willen bereiken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Meeste studenten geven achteraf aan dat ze het in het begin anders hadden aangepakt omdat ze nu beter weten wat het doel is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3 vragen: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Wat maakt wetenschappelijk/universitair onderwijs anders dan ander onderwijs? Wat je gewend bent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Wat wordt er van jou verwacht?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Hoe doe je dat?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AE29-0169-4C8E-89CD-DCE0CDE4949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42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Wie studeert er voor het eerst aan de universiteit?</a:t>
            </a:r>
          </a:p>
          <a:p>
            <a:pPr lvl="1"/>
            <a:r>
              <a:rPr lang="nl-NL" dirty="0" smtClean="0"/>
              <a:t>Wie komt er van andere opleiding?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Verschil tussen middelbare school en uni? HBO en uni?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Wie wil</a:t>
            </a:r>
            <a:r>
              <a:rPr lang="nl-NL" baseline="0" dirty="0" smtClean="0"/>
              <a:t> hier wetenschapper worden?</a:t>
            </a:r>
          </a:p>
          <a:p>
            <a:pPr lvl="1"/>
            <a:endParaRPr lang="nl-NL" baseline="0" dirty="0" smtClean="0"/>
          </a:p>
          <a:p>
            <a:pPr lvl="1"/>
            <a:endParaRPr lang="nl-NL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Docenten maken studenten verantwoordelijk. 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AE29-0169-4C8E-89CD-DCE0CDE4949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7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Intrinsieke vs.</a:t>
            </a:r>
            <a:r>
              <a:rPr lang="nl-NL" baseline="0" dirty="0" smtClean="0"/>
              <a:t> Extrinsieke motivatie; Motivatie bouwen voor jezelf</a:t>
            </a:r>
          </a:p>
          <a:p>
            <a:r>
              <a:rPr lang="nl-NL" baseline="0" dirty="0" smtClean="0"/>
              <a:t>Actief: met docenten in gesprek gaan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AE29-0169-4C8E-89CD-DCE0CDE4949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1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pak jij tot nu toe je HC aan?</a:t>
            </a:r>
          </a:p>
          <a:p>
            <a:r>
              <a:rPr lang="nl-NL" dirty="0" smtClean="0"/>
              <a:t>Denk aan de 3 momenten</a:t>
            </a:r>
            <a:r>
              <a:rPr lang="nl-NL" baseline="0" dirty="0" smtClean="0"/>
              <a:t> die genoemd zijn, hoe doe je dit? Methoden? Wanneer doe je dit?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AE29-0169-4C8E-89CD-DCE0CDE4949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22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FD6E5-0D37-455B-A2D2-8AAAC093ECD5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25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23163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597658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923163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597658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1161288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673858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63584"/>
            <a:ext cx="8229600" cy="493776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547688" indent="-27305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822325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096963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3716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Intro PB: Leren </a:t>
            </a:r>
            <a:r>
              <a:rPr lang="nl-NL" dirty="0" err="1" smtClean="0"/>
              <a:t>leren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D3BEB51-02AD-437E-A948-634A937AD63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27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Sendsteps Master title style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627737" y="1828343"/>
            <a:ext cx="7888529" cy="4352498"/>
          </a:xfrm>
        </p:spPr>
        <p:txBody>
          <a:bodyPr/>
          <a:lstStyle/>
          <a:p>
            <a:pPr lvl="0"/>
            <a:r>
              <a:rPr lang="en-US" smtClean="0"/>
              <a:t>Click to edit Sendsteps Master text styles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77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Intro PB: Leren </a:t>
            </a:r>
            <a:r>
              <a:rPr lang="nl-NL" dirty="0" err="1" smtClean="0"/>
              <a:t>leren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6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Sendsteps Master title style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2" hasCustomPrompt="1"/>
          </p:nvPr>
        </p:nvSpPr>
        <p:spPr>
          <a:xfrm>
            <a:off x="627737" y="1828343"/>
            <a:ext cx="7888529" cy="4352498"/>
          </a:xfrm>
        </p:spPr>
        <p:txBody>
          <a:bodyPr/>
          <a:lstStyle/>
          <a:p>
            <a:pPr lvl="0"/>
            <a:r>
              <a:rPr lang="en-US" smtClean="0"/>
              <a:t>Click to edit Sendsteps Master text styles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Sendsteps Master title style</a:t>
            </a:r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2" hasCustomPrompt="1"/>
          </p:nvPr>
        </p:nvSpPr>
        <p:spPr>
          <a:xfrm>
            <a:off x="627737" y="1828343"/>
            <a:ext cx="7888529" cy="4352498"/>
          </a:xfrm>
        </p:spPr>
        <p:txBody>
          <a:bodyPr/>
          <a:lstStyle/>
          <a:p>
            <a:pPr lvl="0"/>
            <a:r>
              <a:rPr lang="en-US" smtClean="0"/>
              <a:t>Click to edit Sendsteps Master text styles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89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5249-D0E5-40F3-85BE-80EEC6F371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hakesp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kespeak 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Shakespeak Master title style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2" hasCustomPrompt="1"/>
          </p:nvPr>
        </p:nvSpPr>
        <p:spPr>
          <a:xfrm>
            <a:off x="457200" y="1828343"/>
            <a:ext cx="8229600" cy="435249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</a:lstStyle>
          <a:p>
            <a:pPr lvl="0"/>
            <a:r>
              <a:rPr lang="en-US" smtClean="0"/>
              <a:t>Multiple choice answers listen to this text style</a:t>
            </a:r>
          </a:p>
          <a:p>
            <a:pPr lvl="1"/>
            <a:r>
              <a:rPr lang="en-US" smtClean="0"/>
              <a:t>Open ended messages listen to this text style</a:t>
            </a:r>
          </a:p>
          <a:p>
            <a:pPr lvl="2"/>
            <a:r>
              <a:rPr lang="en-US" smtClean="0"/>
              <a:t>Explanation texts listen to this font family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6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93"/>
          <a:stretch/>
        </p:blipFill>
        <p:spPr>
          <a:xfrm>
            <a:off x="6573233" y="6236216"/>
            <a:ext cx="2570767" cy="624839"/>
          </a:xfrm>
          <a:prstGeom prst="rect">
            <a:avLst/>
          </a:prstGeom>
        </p:spPr>
      </p:pic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dirty="0" smtClean="0"/>
              <a:t>Click to edit Master text styles</a:t>
            </a:r>
          </a:p>
          <a:p>
            <a:pPr lvl="1"/>
            <a:r>
              <a:rPr lang="en-US" altLang="nl-NL" dirty="0" smtClean="0"/>
              <a:t>Second level</a:t>
            </a:r>
          </a:p>
          <a:p>
            <a:pPr lvl="2"/>
            <a:r>
              <a:rPr lang="en-US" altLang="nl-NL" dirty="0" smtClean="0"/>
              <a:t>Third level</a:t>
            </a:r>
          </a:p>
          <a:p>
            <a:pPr lvl="3"/>
            <a:r>
              <a:rPr lang="en-US" altLang="nl-NL" dirty="0" smtClean="0"/>
              <a:t>Fourth level</a:t>
            </a:r>
          </a:p>
          <a:p>
            <a:pPr lvl="4"/>
            <a:r>
              <a:rPr lang="en-US" altLang="nl-NL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08584" y="6536281"/>
            <a:ext cx="2989258" cy="301117"/>
          </a:xfrm>
          <a:prstGeom prst="rect">
            <a:avLst/>
          </a:prstGeom>
        </p:spPr>
        <p:txBody>
          <a:bodyPr vert="horz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nl-NL" dirty="0" smtClean="0"/>
              <a:t>Emotie, Motivatie en Interne Regulatie 2015 </a:t>
            </a:r>
            <a:endParaRPr lang="nl-NL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1791" y="6521522"/>
            <a:ext cx="676529" cy="30111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D3BEB51-02AD-437E-A948-634A937AD63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28575" algn="ctr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" name="Picture 2" descr="http://upload.wikimedia.org/wikipedia/en/thumb/7/78/University_of_Amsterdam_logo.svg/500px-University_of_Amsterdam_logo.svg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6463780"/>
            <a:ext cx="383302" cy="3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PxSzxylRC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uva.nl/locaties/amc/iwo-boekendepot.html?origin=IP8Iuf%2BcSPCslmgojWcG4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Leren </a:t>
            </a:r>
            <a:r>
              <a:rPr lang="nl-NL" dirty="0" err="1" smtClean="0"/>
              <a:t>leren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Effectief en efficiënt studeren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725" y="2273807"/>
            <a:ext cx="6858000" cy="998781"/>
          </a:xfrm>
        </p:spPr>
        <p:txBody>
          <a:bodyPr/>
          <a:lstStyle/>
          <a:p>
            <a:r>
              <a:rPr lang="nl-NL" dirty="0" smtClean="0"/>
              <a:t>Introductie Psychobiologie</a:t>
            </a:r>
          </a:p>
          <a:p>
            <a:r>
              <a:rPr lang="nl-NL" dirty="0" smtClean="0"/>
              <a:t>Psychobiologie jaar 1</a:t>
            </a:r>
            <a:endParaRPr lang="nl-NL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28725" y="3462528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None/>
              <a:defRPr sz="23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None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Sandra Cornelisse, </a:t>
            </a: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september </a:t>
            </a: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2019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24_0_1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LAYOUT_BG_IMAGE_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VoteExplanationBg_1"/>
          <p:cNvSpPr txBox="1"/>
          <p:nvPr/>
        </p:nvSpPr>
        <p:spPr>
          <a:xfrm>
            <a:off x="0" y="5932966"/>
            <a:ext cx="9144000" cy="925032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k_v_RT_0_24_0_1_1_1_-1_0_[1]"/>
          <p:cNvSpPr>
            <a:spLocks noGrp="1"/>
          </p:cNvSpPr>
          <p:nvPr>
            <p:ph type="title"/>
          </p:nvPr>
        </p:nvSpPr>
        <p:spPr>
          <a:xfrm>
            <a:off x="627736" y="365531"/>
            <a:ext cx="7888530" cy="1325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lIns="88900" tIns="38100" rIns="88900" bIns="38100" anchor="ctr" anchorCtr="0">
            <a:noAutofit/>
          </a:bodyPr>
          <a:lstStyle/>
          <a:p>
            <a:pPr algn="l">
              <a:buClr>
                <a:srgbClr val="000000"/>
              </a:buClr>
            </a:pPr>
            <a:r>
              <a:rPr lang="nl-NL" sz="2800" smtClean="0">
                <a:solidFill>
                  <a:srgbClr val="FFFFFF"/>
                </a:solidFill>
                <a:latin typeface="Calibri Light" panose="020F0302020204030204" pitchFamily="34" charset="0"/>
              </a:rPr>
              <a:t>Welke strategie denk je dat het meest effectief werkt?</a:t>
            </a:r>
            <a:endParaRPr lang="nl-NL" sz="280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5" name="vss_group_1"/>
          <p:cNvGrpSpPr/>
          <p:nvPr/>
        </p:nvGrpSpPr>
        <p:grpSpPr>
          <a:xfrm>
            <a:off x="8020051" y="5384800"/>
            <a:ext cx="1047750" cy="355600"/>
            <a:chOff x="7645400" y="5384800"/>
            <a:chExt cx="1397000" cy="355600"/>
          </a:xfrm>
        </p:grpSpPr>
        <p:sp>
          <p:nvSpPr>
            <p:cNvPr id="43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 w="19050" cap="flat" cmpd="sng" algn="ctr">
              <a:noFill/>
              <a:prstDash val="solid"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1F1F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Gesloten</a:t>
              </a:r>
              <a:endParaRPr lang="nl-NL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4" name="vss_light"/>
            <p:cNvSpPr/>
            <p:nvPr/>
          </p:nvSpPr>
          <p:spPr>
            <a:xfrm>
              <a:off x="7721600" y="5461000"/>
              <a:ext cx="270933" cy="2032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50" name="ExplanationsTable_0_0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37001"/>
              </p:ext>
            </p:extLst>
          </p:nvPr>
        </p:nvGraphicFramePr>
        <p:xfrm>
          <a:off x="141731" y="6041221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1438021242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3064338833"/>
                    </a:ext>
                  </a:extLst>
                </a:gridCol>
              </a:tblGrid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Internet</a:t>
                      </a:r>
                      <a:endParaRPr lang="nl-NL" sz="1600" b="1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Dit tekstvak wordt gebruikt om de verschillende stemmethodes uit te leggen.</a:t>
                      </a:r>
                      <a:endParaRPr lang="nl-NL" sz="1600" b="0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1923285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SMS</a:t>
                      </a:r>
                      <a:endParaRPr lang="nl-NL" sz="1600" b="1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De juiste uitleg wordt hier ingevuld nadat u een sessie heeft gestart.</a:t>
                      </a:r>
                      <a:endParaRPr lang="nl-NL" sz="1600" b="0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5083531"/>
                  </a:ext>
                </a:extLst>
              </a:tr>
            </a:tbl>
          </a:graphicData>
        </a:graphic>
      </p:graphicFrame>
      <p:pic>
        <p:nvPicPr>
          <p:cNvPr id="52" name="Log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37" y="6364224"/>
            <a:ext cx="1001293" cy="329184"/>
          </a:xfrm>
          <a:prstGeom prst="rect">
            <a:avLst/>
          </a:prstGeom>
        </p:spPr>
      </p:pic>
      <p:grpSp>
        <p:nvGrpSpPr>
          <p:cNvPr id="128" name="rg_group_1"/>
          <p:cNvGrpSpPr/>
          <p:nvPr/>
        </p:nvGrpSpPr>
        <p:grpSpPr>
          <a:xfrm>
            <a:off x="630936" y="1828800"/>
            <a:ext cx="7886700" cy="3456432"/>
            <a:chOff x="630936" y="1828800"/>
            <a:chExt cx="7886700" cy="3456432"/>
          </a:xfrm>
        </p:grpSpPr>
        <p:sp>
          <p:nvSpPr>
            <p:cNvPr id="94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nl-NL"/>
            </a:p>
          </p:txBody>
        </p:sp>
        <p:sp>
          <p:nvSpPr>
            <p:cNvPr id="95" name="rg_axis_0" hidden="1"/>
            <p:cNvSpPr txBox="1"/>
            <p:nvPr/>
          </p:nvSpPr>
          <p:spPr>
            <a:xfrm>
              <a:off x="5202936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6" name="rg_axisTick_0" hidden="1"/>
            <p:cNvSpPr txBox="1"/>
            <p:nvPr/>
          </p:nvSpPr>
          <p:spPr>
            <a:xfrm>
              <a:off x="5139436" y="186690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7" name="rg_axisTick_1" hidden="1"/>
            <p:cNvSpPr txBox="1"/>
            <p:nvPr/>
          </p:nvSpPr>
          <p:spPr>
            <a:xfrm>
              <a:off x="5139436" y="243027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8" name="rg_axisTick_2" hidden="1"/>
            <p:cNvSpPr txBox="1"/>
            <p:nvPr/>
          </p:nvSpPr>
          <p:spPr>
            <a:xfrm>
              <a:off x="5139436" y="2993644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9" name="rg_axisTick_3" hidden="1"/>
            <p:cNvSpPr txBox="1"/>
            <p:nvPr/>
          </p:nvSpPr>
          <p:spPr>
            <a:xfrm>
              <a:off x="5139436" y="3557016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100" name="rg_axisTick_4" hidden="1"/>
            <p:cNvSpPr txBox="1"/>
            <p:nvPr/>
          </p:nvSpPr>
          <p:spPr>
            <a:xfrm>
              <a:off x="5139436" y="4120388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101" name="rg_axisTick_5" hidden="1"/>
            <p:cNvSpPr txBox="1"/>
            <p:nvPr/>
          </p:nvSpPr>
          <p:spPr>
            <a:xfrm>
              <a:off x="5139436" y="468376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102" name="rg_axisTick_6" hidden="1"/>
            <p:cNvSpPr txBox="1"/>
            <p:nvPr/>
          </p:nvSpPr>
          <p:spPr>
            <a:xfrm>
              <a:off x="5139436" y="523443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103" name="rg_axisBullet_0_0"/>
            <p:cNvSpPr txBox="1"/>
            <p:nvPr/>
          </p:nvSpPr>
          <p:spPr>
            <a:xfrm>
              <a:off x="707136" y="1905000"/>
              <a:ext cx="3810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A.</a:t>
              </a:r>
              <a:endParaRPr lang="nl-NL" sz="24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4" name="rg_axisBullet_1_0"/>
            <p:cNvSpPr txBox="1"/>
            <p:nvPr/>
          </p:nvSpPr>
          <p:spPr>
            <a:xfrm>
              <a:off x="707136" y="2468372"/>
              <a:ext cx="3810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B.</a:t>
              </a:r>
              <a:endParaRPr lang="nl-NL" sz="24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5" name="rg_axisBullet_2_0"/>
            <p:cNvSpPr txBox="1"/>
            <p:nvPr/>
          </p:nvSpPr>
          <p:spPr>
            <a:xfrm>
              <a:off x="707136" y="3031744"/>
              <a:ext cx="3810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C.</a:t>
              </a:r>
              <a:endParaRPr lang="nl-NL" sz="24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6" name="rg_axisBullet_3_0"/>
            <p:cNvSpPr txBox="1"/>
            <p:nvPr/>
          </p:nvSpPr>
          <p:spPr>
            <a:xfrm>
              <a:off x="707136" y="3595116"/>
              <a:ext cx="3810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D.</a:t>
              </a:r>
              <a:endParaRPr lang="nl-NL" sz="24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7" name="rg_axisBullet_4_0"/>
            <p:cNvSpPr txBox="1"/>
            <p:nvPr/>
          </p:nvSpPr>
          <p:spPr>
            <a:xfrm>
              <a:off x="707136" y="4158488"/>
              <a:ext cx="3810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E.</a:t>
              </a:r>
              <a:endParaRPr lang="nl-NL" sz="24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8" name="rg_axisBullet_5_0"/>
            <p:cNvSpPr txBox="1"/>
            <p:nvPr/>
          </p:nvSpPr>
          <p:spPr>
            <a:xfrm>
              <a:off x="707136" y="4721860"/>
              <a:ext cx="3810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F.</a:t>
              </a:r>
              <a:endParaRPr lang="nl-NL" sz="24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9" name="rg_axisLabel_0_0"/>
            <p:cNvSpPr txBox="1"/>
            <p:nvPr/>
          </p:nvSpPr>
          <p:spPr>
            <a:xfrm>
              <a:off x="1164336" y="1905000"/>
              <a:ext cx="39624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15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Luisteren, opletten</a:t>
              </a:r>
              <a:endParaRPr lang="nl-NL" sz="15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0" name="rg_axisLabel_1_0"/>
            <p:cNvSpPr txBox="1"/>
            <p:nvPr/>
          </p:nvSpPr>
          <p:spPr>
            <a:xfrm>
              <a:off x="1164336" y="2468372"/>
              <a:ext cx="39624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15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Vragen stellen, discussies aangaan</a:t>
              </a:r>
              <a:endParaRPr lang="nl-NL" sz="15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1" name="rg_axisLabel_2_0"/>
            <p:cNvSpPr txBox="1"/>
            <p:nvPr/>
          </p:nvSpPr>
          <p:spPr>
            <a:xfrm>
              <a:off x="1164336" y="3031744"/>
              <a:ext cx="39624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15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Markeren, samenvatten, aantekeningen maken</a:t>
              </a:r>
              <a:endParaRPr lang="nl-NL" sz="15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2" name="rg_axisLabel_3_0"/>
            <p:cNvSpPr txBox="1"/>
            <p:nvPr/>
          </p:nvSpPr>
          <p:spPr>
            <a:xfrm>
              <a:off x="1164336" y="3595116"/>
              <a:ext cx="39624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15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Samenwerken, overleggen met elkaar</a:t>
              </a:r>
              <a:endParaRPr lang="nl-NL" sz="15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3" name="rg_axisLabel_4_0"/>
            <p:cNvSpPr txBox="1"/>
            <p:nvPr/>
          </p:nvSpPr>
          <p:spPr>
            <a:xfrm>
              <a:off x="1164336" y="4158488"/>
              <a:ext cx="39624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15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Nadenken over stof</a:t>
              </a:r>
              <a:endParaRPr lang="nl-NL" sz="15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4" name="rg_axisLabel_5_0"/>
            <p:cNvSpPr txBox="1"/>
            <p:nvPr/>
          </p:nvSpPr>
          <p:spPr>
            <a:xfrm>
              <a:off x="1164336" y="4721860"/>
              <a:ext cx="3962400" cy="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15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Jezelf testen</a:t>
              </a:r>
              <a:endParaRPr lang="nl-NL" sz="15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6" name="rg_bar_0_0"/>
            <p:cNvSpPr txBox="1"/>
            <p:nvPr/>
          </p:nvSpPr>
          <p:spPr>
            <a:xfrm>
              <a:off x="5215636" y="1958086"/>
              <a:ext cx="357717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rg_bar_1_0"/>
            <p:cNvSpPr txBox="1"/>
            <p:nvPr/>
          </p:nvSpPr>
          <p:spPr>
            <a:xfrm>
              <a:off x="5215636" y="2521458"/>
              <a:ext cx="715433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rg_bar_2_0"/>
            <p:cNvSpPr txBox="1"/>
            <p:nvPr/>
          </p:nvSpPr>
          <p:spPr>
            <a:xfrm>
              <a:off x="5215636" y="3084830"/>
              <a:ext cx="107315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rg_bar_3_0"/>
            <p:cNvSpPr txBox="1"/>
            <p:nvPr/>
          </p:nvSpPr>
          <p:spPr>
            <a:xfrm>
              <a:off x="5215636" y="3648202"/>
              <a:ext cx="1430867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rg_bar_4_0"/>
            <p:cNvSpPr txBox="1"/>
            <p:nvPr/>
          </p:nvSpPr>
          <p:spPr>
            <a:xfrm>
              <a:off x="5215636" y="4211574"/>
              <a:ext cx="1788583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rg_bar_5_0"/>
            <p:cNvSpPr txBox="1"/>
            <p:nvPr/>
          </p:nvSpPr>
          <p:spPr>
            <a:xfrm>
              <a:off x="5215636" y="4774946"/>
              <a:ext cx="21463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rg_barLabel_0_0"/>
            <p:cNvSpPr txBox="1"/>
            <p:nvPr/>
          </p:nvSpPr>
          <p:spPr>
            <a:xfrm>
              <a:off x="5649553" y="1958085"/>
              <a:ext cx="1079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16,7%</a:t>
              </a:r>
              <a:endParaRPr lang="nl-NL" sz="22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3" name="rg_barLabel_1_0"/>
            <p:cNvSpPr txBox="1"/>
            <p:nvPr/>
          </p:nvSpPr>
          <p:spPr>
            <a:xfrm>
              <a:off x="6007269" y="2521457"/>
              <a:ext cx="1079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33,3%</a:t>
              </a:r>
              <a:endParaRPr lang="nl-NL" sz="22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4" name="rg_barLabel_2_0"/>
            <p:cNvSpPr txBox="1"/>
            <p:nvPr/>
          </p:nvSpPr>
          <p:spPr>
            <a:xfrm>
              <a:off x="6364986" y="3084829"/>
              <a:ext cx="1079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50,0%</a:t>
              </a:r>
              <a:endParaRPr lang="nl-NL" sz="22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5" name="rg_barLabel_3_0"/>
            <p:cNvSpPr txBox="1"/>
            <p:nvPr/>
          </p:nvSpPr>
          <p:spPr>
            <a:xfrm>
              <a:off x="6722703" y="3648201"/>
              <a:ext cx="1079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66,7%</a:t>
              </a:r>
              <a:endParaRPr lang="nl-NL" sz="22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6" name="rg_barLabel_4_0"/>
            <p:cNvSpPr txBox="1"/>
            <p:nvPr/>
          </p:nvSpPr>
          <p:spPr>
            <a:xfrm>
              <a:off x="7080419" y="4211573"/>
              <a:ext cx="1079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83,3%</a:t>
              </a:r>
              <a:endParaRPr lang="nl-NL" sz="22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7" name="rg_barLabel_5_0"/>
            <p:cNvSpPr txBox="1"/>
            <p:nvPr/>
          </p:nvSpPr>
          <p:spPr>
            <a:xfrm>
              <a:off x="7438136" y="4774945"/>
              <a:ext cx="1079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100,0%</a:t>
              </a:r>
              <a:endParaRPr lang="nl-NL" sz="220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42" name="ResultsGraphExplanation0"/>
          <p:cNvSpPr txBox="1"/>
          <p:nvPr/>
        </p:nvSpPr>
        <p:spPr>
          <a:xfrm>
            <a:off x="3990614" y="1828799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 smtClean="0">
                <a:solidFill>
                  <a:srgbClr val="000000"/>
                </a:solidFill>
                <a:latin typeface="Arial" panose="020B0604020202020204" pitchFamily="34" charset="0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 smtClean="0">
                <a:solidFill>
                  <a:srgbClr val="000000"/>
                </a:solidFill>
                <a:latin typeface="Arial" panose="020B0604020202020204" pitchFamily="34" charset="0"/>
              </a:rPr>
              <a:t>Voel u vrij om ondertussen de layout van de resultaten te veranderen (bv. de kleur)</a:t>
            </a:r>
            <a:endParaRPr lang="nl-NL" sz="14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0" name="VoteExplanationOverlay"/>
          <p:cNvSpPr txBox="1"/>
          <p:nvPr/>
        </p:nvSpPr>
        <p:spPr>
          <a:xfrm>
            <a:off x="141731" y="6040040"/>
            <a:ext cx="8860536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 smtClean="0">
                <a:solidFill>
                  <a:srgbClr val="000000"/>
                </a:solidFill>
                <a:latin typeface="Arial" panose="020B0604020202020204" pitchFamily="34" charset="0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 smtClean="0">
                <a:solidFill>
                  <a:srgbClr val="000000"/>
                </a:solidFill>
                <a:latin typeface="Arial" panose="020B0604020202020204" pitchFamily="34" charset="0"/>
              </a:rPr>
              <a:t>Add-In gratis downloaden? Ga naar http://shakespeak.com/en/free-download/</a:t>
            </a:r>
            <a:endParaRPr lang="nl-NL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Actief studeren: Hoe doe je dat?</a:t>
            </a:r>
            <a:endParaRPr lang="nl-NL" dirty="0"/>
          </a:p>
        </p:txBody>
      </p:sp>
      <p:pic>
        <p:nvPicPr>
          <p:cNvPr id="1026" name="Picture 2" descr="Afbeeldingsresultaat voor learning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17" y="1211620"/>
            <a:ext cx="5375824" cy="52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PxSzxylRCI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738" y="1564640"/>
            <a:ext cx="8182186" cy="460248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heeft cognitie onderzoek ons geleerd?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3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000" b="1" dirty="0"/>
              <a:t>Studeer verspreid</a:t>
            </a:r>
          </a:p>
          <a:p>
            <a:r>
              <a:rPr lang="nl-NL" sz="2000" dirty="0" smtClean="0"/>
              <a:t>Wissel verschillende onderwerpen af</a:t>
            </a:r>
            <a:endParaRPr lang="nl-NL" sz="2000" dirty="0"/>
          </a:p>
          <a:p>
            <a:r>
              <a:rPr lang="nl-NL" sz="2000" dirty="0" smtClean="0"/>
              <a:t>Vraag, leg uit en leg verbanden</a:t>
            </a:r>
          </a:p>
          <a:p>
            <a:pPr lvl="1"/>
            <a:r>
              <a:rPr lang="nl-NL" sz="1800" dirty="0" smtClean="0"/>
              <a:t>Leerdoelen: Wat moet je weten op welk niveau?</a:t>
            </a:r>
          </a:p>
          <a:p>
            <a:r>
              <a:rPr lang="nl-NL" sz="2000" dirty="0" smtClean="0"/>
              <a:t>Zoek concrete voorbeelden</a:t>
            </a:r>
          </a:p>
          <a:p>
            <a:pPr lvl="1"/>
            <a:r>
              <a:rPr lang="nl-NL" sz="1800" dirty="0" smtClean="0"/>
              <a:t>Accuraat &amp; Relevant</a:t>
            </a:r>
          </a:p>
          <a:p>
            <a:r>
              <a:rPr lang="nl-NL" sz="2000" dirty="0" smtClean="0"/>
              <a:t>Combineer verbale en visuele informatie</a:t>
            </a:r>
          </a:p>
          <a:p>
            <a:r>
              <a:rPr lang="nl-NL" sz="2000" b="1" dirty="0" smtClean="0"/>
              <a:t>Retrieval</a:t>
            </a:r>
          </a:p>
          <a:p>
            <a:pPr lvl="1"/>
            <a:r>
              <a:rPr lang="nl-NL" sz="1700" b="1" dirty="0" smtClean="0"/>
              <a:t>Test jezelf op wat je al weet</a:t>
            </a:r>
          </a:p>
          <a:p>
            <a:endParaRPr lang="nl-NL" sz="2000" dirty="0"/>
          </a:p>
          <a:p>
            <a:r>
              <a:rPr lang="nl-NL" sz="2000" dirty="0" smtClean="0"/>
              <a:t>Minder effectief:</a:t>
            </a:r>
            <a:endParaRPr lang="nl-NL" sz="2000" dirty="0" smtClean="0"/>
          </a:p>
          <a:p>
            <a:pPr lvl="1"/>
            <a:r>
              <a:rPr lang="nl-NL" sz="1800" dirty="0" smtClean="0"/>
              <a:t>Herhalen: aantekeningen/boek herlezen</a:t>
            </a:r>
          </a:p>
          <a:p>
            <a:pPr lvl="1"/>
            <a:r>
              <a:rPr lang="nl-NL" sz="1800" dirty="0" smtClean="0"/>
              <a:t>Markeren</a:t>
            </a:r>
            <a:endParaRPr lang="nl-NL" sz="1800" dirty="0" smtClean="0"/>
          </a:p>
          <a:p>
            <a:pPr lvl="1"/>
            <a:r>
              <a:rPr lang="nl-NL" sz="1800" dirty="0" smtClean="0"/>
              <a:t>Samenvatten</a:t>
            </a:r>
            <a:endParaRPr lang="nl-NL" sz="1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Effectief studeren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420941" y="5978178"/>
            <a:ext cx="4753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/>
              <a:t>Science-based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skills</a:t>
            </a:r>
          </a:p>
          <a:p>
            <a:r>
              <a:rPr lang="nl-NL" dirty="0"/>
              <a:t>https://www.youtube.com/watch?v=CPxSzxylRCI</a:t>
            </a:r>
          </a:p>
        </p:txBody>
      </p:sp>
    </p:spTree>
    <p:extLst>
      <p:ext uri="{BB962C8B-B14F-4D97-AF65-F5344CB8AC3E}">
        <p14:creationId xmlns:p14="http://schemas.microsoft.com/office/powerpoint/2010/main" val="13824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wordt er verwacht en op welk niveau?</a:t>
            </a:r>
          </a:p>
          <a:p>
            <a:pPr lvl="1"/>
            <a:r>
              <a:rPr lang="nl-NL" dirty="0" smtClean="0"/>
              <a:t>Gebruiken om je eigen leerproces te sturen</a:t>
            </a:r>
          </a:p>
          <a:p>
            <a:pPr lvl="1"/>
            <a:endParaRPr lang="nl-NL" dirty="0" smtClean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 leerdoelen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55" y="2262125"/>
            <a:ext cx="7504634" cy="41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sz="2000" b="1" dirty="0" smtClean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1400" b="1" dirty="0" smtClean="0"/>
          </a:p>
          <a:p>
            <a:endParaRPr lang="nl-NL" sz="1400" b="1" dirty="0"/>
          </a:p>
          <a:p>
            <a:endParaRPr lang="nl-NL" sz="1400" b="1" dirty="0" smtClean="0"/>
          </a:p>
          <a:p>
            <a:endParaRPr lang="nl-NL" sz="14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vragen horen hierbij?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03181"/>
              </p:ext>
            </p:extLst>
          </p:nvPr>
        </p:nvGraphicFramePr>
        <p:xfrm>
          <a:off x="619760" y="1463040"/>
          <a:ext cx="7691120" cy="4911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3017487433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180676331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68305466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64375814"/>
                    </a:ext>
                  </a:extLst>
                </a:gridCol>
              </a:tblGrid>
              <a:tr h="274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Activiteit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Plannen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Monitoren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Evaluatie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766215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Wanneer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Voorbereiding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Tijdens het college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 het college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527436"/>
                  </a:ext>
                </a:extLst>
              </a:tr>
              <a:tr h="687209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Vragen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Wat zijn de leerdoelen van het college?</a:t>
                      </a:r>
                      <a:endParaRPr lang="nl-N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Welke inzichten krijg ik? En wat schept verwarring?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Waar ging het college van vandaag over? Wat is de kernboodschap?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099056"/>
                  </a:ext>
                </a:extLst>
              </a:tr>
              <a:tr h="6872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Wat weet ik al over dit </a:t>
                      </a:r>
                      <a:r>
                        <a:rPr lang="nl-NL" sz="1400" dirty="0" smtClean="0">
                          <a:effectLst/>
                        </a:rPr>
                        <a:t>onderwerp/deze leerdoelen?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Welke vragen heb ik </a:t>
                      </a:r>
                      <a:r>
                        <a:rPr lang="nl-NL" sz="1400" dirty="0" smtClean="0">
                          <a:effectLst/>
                        </a:rPr>
                        <a:t>en stel ik ze of schrijf </a:t>
                      </a:r>
                      <a:r>
                        <a:rPr lang="nl-NL" sz="1400" dirty="0">
                          <a:effectLst/>
                        </a:rPr>
                        <a:t>ik deze ergens op?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Heb ik dingen gehoord die conflicteren met mijn voorgaande kennis?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561328"/>
                  </a:ext>
                </a:extLst>
              </a:tr>
              <a:tr h="11453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effectLst/>
                        </a:rPr>
                        <a:t>Welke vragen heb ik over dit onderwerp?</a:t>
                      </a:r>
                      <a:endParaRPr lang="nl-N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smtClean="0">
                          <a:effectLst/>
                        </a:rPr>
                        <a:t>Kan ik onderscheid maken tussen hoofd en bijzaken? En zo nee, wat kan ik doen om dit onderscheid wel te kunnen maken?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Kan ik de leerstof van vandaag koppelen aan voorafgaande colleges?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152907"/>
                  </a:ext>
                </a:extLst>
              </a:tr>
              <a:tr h="11453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Wat moet ik doen om mijn vragen beantwoord te krijgen en de verwarring op te helderen?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841117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Heb ik de</a:t>
                      </a:r>
                      <a:r>
                        <a:rPr lang="nl-NL" sz="1400" b="1" baseline="0" dirty="0" smtClean="0">
                          <a:effectLst/>
                        </a:rPr>
                        <a:t> leerdoelen behaald</a:t>
                      </a:r>
                      <a:r>
                        <a:rPr lang="nl-NL" sz="1400" b="1" dirty="0" smtClean="0">
                          <a:effectLst/>
                        </a:rPr>
                        <a:t>?</a:t>
                      </a:r>
                      <a:endParaRPr lang="nl-N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36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113" t="15518" r="36038" b="7967"/>
          <a:stretch/>
        </p:blipFill>
        <p:spPr>
          <a:xfrm>
            <a:off x="1181872" y="219198"/>
            <a:ext cx="6946847" cy="65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Tentamen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Deeltentamen 1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Studiestof</a:t>
            </a:r>
          </a:p>
          <a:p>
            <a:pPr lvl="1"/>
            <a:r>
              <a:rPr lang="nl-NL" dirty="0" smtClean="0"/>
              <a:t>Zie Canvas</a:t>
            </a:r>
          </a:p>
          <a:p>
            <a:pPr lvl="1"/>
            <a:r>
              <a:rPr lang="nl-NL" dirty="0" smtClean="0"/>
              <a:t>Tentamenstof </a:t>
            </a:r>
            <a:r>
              <a:rPr lang="nl-NL" dirty="0"/>
              <a:t>= studiestof + collegestof </a:t>
            </a:r>
            <a:r>
              <a:rPr lang="nl-NL" dirty="0" smtClean="0"/>
              <a:t>+ zelfstudieopdrachten + practica/LC </a:t>
            </a:r>
          </a:p>
          <a:p>
            <a:endParaRPr lang="nl-NL" dirty="0"/>
          </a:p>
          <a:p>
            <a:r>
              <a:rPr lang="nl-NL" dirty="0" smtClean="0"/>
              <a:t>Wanneer is Deeltentamen 1?</a:t>
            </a:r>
          </a:p>
          <a:p>
            <a:pPr lvl="1"/>
            <a:r>
              <a:rPr lang="nl-NL" dirty="0" smtClean="0"/>
              <a:t>Vrijdag </a:t>
            </a:r>
            <a:r>
              <a:rPr lang="nl-NL" dirty="0" smtClean="0"/>
              <a:t>27 </a:t>
            </a:r>
            <a:r>
              <a:rPr lang="nl-NL" dirty="0" smtClean="0"/>
              <a:t>september </a:t>
            </a:r>
            <a:r>
              <a:rPr lang="nl-NL" dirty="0" smtClean="0"/>
              <a:t>2019</a:t>
            </a:r>
            <a:endParaRPr lang="nl-NL" dirty="0" smtClean="0"/>
          </a:p>
          <a:p>
            <a:pPr lvl="1"/>
            <a:r>
              <a:rPr lang="nl-NL" dirty="0" smtClean="0"/>
              <a:t>Van </a:t>
            </a:r>
            <a:r>
              <a:rPr lang="nl-NL" dirty="0" smtClean="0"/>
              <a:t>9:00-10:30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1ACBE-317B-4019-851C-2B3A73372C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is deeltentamen </a:t>
            </a:r>
            <a:r>
              <a:rPr lang="nl-NL" dirty="0"/>
              <a:t>1?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Tentamenzaal: IWO Geel</a:t>
            </a:r>
          </a:p>
          <a:p>
            <a:r>
              <a:rPr lang="it-IT" dirty="0" err="1" smtClean="0"/>
              <a:t>Terrein</a:t>
            </a:r>
            <a:r>
              <a:rPr lang="it-IT" dirty="0" smtClean="0"/>
              <a:t> van </a:t>
            </a:r>
            <a:r>
              <a:rPr lang="it-IT" dirty="0" err="1" smtClean="0"/>
              <a:t>het</a:t>
            </a:r>
            <a:r>
              <a:rPr lang="it-IT" dirty="0" smtClean="0"/>
              <a:t> AMC</a:t>
            </a:r>
          </a:p>
          <a:p>
            <a:r>
              <a:rPr lang="it-IT" dirty="0" err="1" smtClean="0"/>
              <a:t>Let</a:t>
            </a:r>
            <a:r>
              <a:rPr lang="it-IT" dirty="0" smtClean="0"/>
              <a:t> op: 15 </a:t>
            </a:r>
            <a:r>
              <a:rPr lang="it-IT" dirty="0" err="1" smtClean="0"/>
              <a:t>min</a:t>
            </a:r>
            <a:r>
              <a:rPr lang="it-IT" dirty="0" smtClean="0"/>
              <a:t> </a:t>
            </a:r>
            <a:r>
              <a:rPr lang="it-IT" dirty="0" err="1" smtClean="0"/>
              <a:t>lopen</a:t>
            </a:r>
            <a:r>
              <a:rPr lang="it-IT" dirty="0" smtClean="0"/>
              <a:t> </a:t>
            </a:r>
            <a:r>
              <a:rPr lang="it-IT" dirty="0" err="1" smtClean="0"/>
              <a:t>vanaf</a:t>
            </a:r>
            <a:r>
              <a:rPr lang="it-IT" dirty="0" smtClean="0"/>
              <a:t> Station </a:t>
            </a:r>
            <a:r>
              <a:rPr lang="it-IT" dirty="0" err="1" smtClean="0"/>
              <a:t>Holendrecht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600" dirty="0">
                <a:hlinkClick r:id="rId2"/>
              </a:rPr>
              <a:t>http://</a:t>
            </a:r>
            <a:r>
              <a:rPr lang="it-IT" sz="1600" dirty="0" smtClean="0">
                <a:hlinkClick r:id="rId2"/>
              </a:rPr>
              <a:t>www.uva.nl/locaties/amc/iwo-boekendepot.html?origin=IP8Iuf%2BcSPCslmgojWcG4A</a:t>
            </a:r>
            <a:endParaRPr lang="it-IT" sz="1600" dirty="0" smtClean="0"/>
          </a:p>
          <a:p>
            <a:r>
              <a:rPr lang="it-IT" dirty="0" smtClean="0"/>
              <a:t> </a:t>
            </a:r>
            <a:endParaRPr lang="it-IT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1ACBE-317B-4019-851C-2B3A73372C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2" descr="https://irs0.4sqi.net/img/general/240x240/699271_ATYBfWNupmmJ5yUWou1rjWCOXyikvEAtXb6zoA5zj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5" y="319566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16550" r="6444" b="6033"/>
          <a:stretch/>
        </p:blipFill>
        <p:spPr bwMode="auto">
          <a:xfrm>
            <a:off x="542202" y="2880896"/>
            <a:ext cx="5600980" cy="29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nou </a:t>
            </a:r>
            <a:r>
              <a:rPr lang="nl-NL" u="sng" dirty="0" smtClean="0"/>
              <a:t>eigenlijk</a:t>
            </a:r>
            <a:r>
              <a:rPr lang="nl-NL" dirty="0" smtClean="0"/>
              <a:t> de bedoeling?</a:t>
            </a:r>
            <a:endParaRPr lang="nl-NL" dirty="0"/>
          </a:p>
        </p:txBody>
      </p:sp>
      <p:pic>
        <p:nvPicPr>
          <p:cNvPr id="1026" name="Picture 2" descr="Afbeeldingsresultaat voor topje van de ijsber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22" y="1627947"/>
            <a:ext cx="6279544" cy="43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Naar binnen!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Neem je collegekaart mee!</a:t>
            </a:r>
          </a:p>
          <a:p>
            <a:endParaRPr lang="nl-NL" dirty="0" smtClean="0"/>
          </a:p>
          <a:p>
            <a:r>
              <a:rPr lang="nl-NL" dirty="0" smtClean="0"/>
              <a:t>Berg </a:t>
            </a:r>
            <a:r>
              <a:rPr lang="nl-NL" dirty="0"/>
              <a:t>je </a:t>
            </a:r>
            <a:r>
              <a:rPr lang="nl-NL" dirty="0" smtClean="0"/>
              <a:t>spullen (jas, tas, telefoon) op in lockers </a:t>
            </a:r>
            <a:r>
              <a:rPr lang="nl-NL" dirty="0"/>
              <a:t>op de gang</a:t>
            </a:r>
          </a:p>
          <a:p>
            <a:r>
              <a:rPr lang="nl-NL" dirty="0" smtClean="0"/>
              <a:t>Zoek een tafel en stoel</a:t>
            </a:r>
          </a:p>
          <a:p>
            <a:r>
              <a:rPr lang="nl-NL" dirty="0" smtClean="0"/>
              <a:t>Op je tafel: </a:t>
            </a:r>
          </a:p>
          <a:p>
            <a:pPr lvl="1"/>
            <a:r>
              <a:rPr lang="nl-NL" dirty="0" smtClean="0"/>
              <a:t>Collegekaart</a:t>
            </a:r>
          </a:p>
          <a:p>
            <a:pPr lvl="1"/>
            <a:r>
              <a:rPr lang="nl-NL" dirty="0" smtClean="0"/>
              <a:t>Eventueel pen</a:t>
            </a:r>
          </a:p>
          <a:p>
            <a:pPr lvl="1"/>
            <a:r>
              <a:rPr lang="nl-NL" dirty="0" smtClean="0"/>
              <a:t>Kladpapier</a:t>
            </a:r>
          </a:p>
          <a:p>
            <a:pPr lvl="2"/>
            <a:r>
              <a:rPr lang="nl-NL" dirty="0" smtClean="0"/>
              <a:t>Weer </a:t>
            </a:r>
            <a:r>
              <a:rPr lang="nl-NL" smtClean="0"/>
              <a:t>inleveren aan einde</a:t>
            </a:r>
            <a:endParaRPr lang="nl-NL" dirty="0" smtClean="0"/>
          </a:p>
          <a:p>
            <a:r>
              <a:rPr lang="nl-NL" dirty="0" smtClean="0"/>
              <a:t>Volg instructies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D7043-1650-4A70-9315-36BCD7F328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38" y="3384082"/>
            <a:ext cx="2917262" cy="29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Als je mag beginnen …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nl-NL" dirty="0" smtClean="0"/>
              <a:t>Log in met je </a:t>
            </a:r>
            <a:r>
              <a:rPr lang="nl-NL" dirty="0" err="1" smtClean="0"/>
              <a:t>UvANetID</a:t>
            </a:r>
            <a:r>
              <a:rPr lang="nl-NL" dirty="0" smtClean="0"/>
              <a:t> en open je digitale toets</a:t>
            </a:r>
          </a:p>
          <a:p>
            <a:r>
              <a:rPr lang="nl-NL" dirty="0" smtClean="0"/>
              <a:t>Lees de instructies door en wacht op instructies</a:t>
            </a:r>
          </a:p>
          <a:p>
            <a:r>
              <a:rPr lang="nl-NL" dirty="0" smtClean="0"/>
              <a:t>De toets is beveiligd met een extra wachtwoord, deze wordt bij start in de zaal bekend gemaakt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D7043-1650-4A70-9315-36BCD7F328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TestVision</a:t>
            </a:r>
            <a:endParaRPr lang="nl-NL" dirty="0" smtClean="0"/>
          </a:p>
          <a:p>
            <a:pPr lvl="1"/>
            <a:r>
              <a:rPr lang="nl-NL" dirty="0" smtClean="0"/>
              <a:t>Zelfde programma als wekelijkse toetsen</a:t>
            </a:r>
          </a:p>
          <a:p>
            <a:pPr lvl="1"/>
            <a:r>
              <a:rPr lang="nl-NL" dirty="0" smtClean="0"/>
              <a:t>Instructies </a:t>
            </a:r>
            <a:r>
              <a:rPr lang="nl-NL" dirty="0" err="1" smtClean="0"/>
              <a:t>TestVision</a:t>
            </a:r>
            <a:r>
              <a:rPr lang="nl-NL" dirty="0" smtClean="0"/>
              <a:t> op Canvas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Digitaal tentamen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82" y="2728970"/>
            <a:ext cx="5591955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Tijdens het tentamen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Totaal 1½  uur</a:t>
            </a:r>
          </a:p>
          <a:p>
            <a:pPr lvl="1"/>
            <a:r>
              <a:rPr lang="nl-NL" dirty="0" smtClean="0"/>
              <a:t>21 multiple choice (MC) vragen</a:t>
            </a:r>
          </a:p>
          <a:p>
            <a:pPr lvl="1"/>
            <a:r>
              <a:rPr lang="nl-NL" dirty="0" smtClean="0"/>
              <a:t>2 open vragen (9 punten)</a:t>
            </a:r>
          </a:p>
          <a:p>
            <a:pPr lvl="1"/>
            <a:endParaRPr lang="nl-NL" dirty="0"/>
          </a:p>
          <a:p>
            <a:r>
              <a:rPr lang="nl-NL" u="sng" dirty="0"/>
              <a:t>Eerste half</a:t>
            </a:r>
            <a:r>
              <a:rPr lang="nl-NL" dirty="0"/>
              <a:t> uur mag je de tentamenzaal niet verlaten</a:t>
            </a:r>
          </a:p>
          <a:p>
            <a:r>
              <a:rPr lang="nl-NL" u="sng" dirty="0"/>
              <a:t>Laatste kwartier</a:t>
            </a:r>
            <a:r>
              <a:rPr lang="nl-NL" dirty="0"/>
              <a:t> mag je de tentamenzaal niet verlaten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Als je klaar bent…</a:t>
            </a:r>
          </a:p>
          <a:p>
            <a:pPr lvl="1"/>
            <a:r>
              <a:rPr lang="nl-NL" dirty="0" smtClean="0"/>
              <a:t>Steek je hand op en er komt een surveillant langs</a:t>
            </a:r>
          </a:p>
          <a:p>
            <a:pPr lvl="1"/>
            <a:r>
              <a:rPr lang="nl-NL" dirty="0" smtClean="0"/>
              <a:t>Handtekening op presentielijst en identificatie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D7043-1650-4A70-9315-36BCD7F328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het tentamen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Punten komen binnen 14 dagen op Canvas</a:t>
            </a:r>
          </a:p>
          <a:p>
            <a:pPr lvl="1"/>
            <a:r>
              <a:rPr lang="nl-NL" dirty="0" smtClean="0"/>
              <a:t>Nog geen cijfer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D7043-1650-4A70-9315-36BCD7F328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1791" y="-4669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Cijfer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515" y="1600200"/>
            <a:ext cx="8731111" cy="4921321"/>
          </a:xfrm>
        </p:spPr>
        <p:txBody>
          <a:bodyPr/>
          <a:lstStyle/>
          <a:p>
            <a:pPr eaLnBrk="1" hangingPunct="1"/>
            <a:r>
              <a:rPr lang="nl-NL" altLang="en-US" sz="2400" dirty="0" smtClean="0"/>
              <a:t>2 deeltentamens</a:t>
            </a:r>
            <a:r>
              <a:rPr lang="nl-NL" altLang="en-US" sz="2400" dirty="0" smtClean="0"/>
              <a:t>, i</a:t>
            </a:r>
            <a:r>
              <a:rPr lang="nl-NL" altLang="en-US" sz="2400" dirty="0" smtClean="0"/>
              <a:t>n </a:t>
            </a:r>
            <a:r>
              <a:rPr lang="nl-NL" altLang="en-US" sz="2400" dirty="0" smtClean="0"/>
              <a:t>totaal:</a:t>
            </a:r>
          </a:p>
          <a:p>
            <a:pPr lvl="1" eaLnBrk="1" hangingPunct="1"/>
            <a:r>
              <a:rPr lang="nl-NL" altLang="en-US" sz="2000" dirty="0" smtClean="0"/>
              <a:t>42 multiple </a:t>
            </a:r>
            <a:r>
              <a:rPr lang="nl-NL" altLang="en-US" sz="2000" dirty="0" err="1" smtClean="0"/>
              <a:t>choice</a:t>
            </a:r>
            <a:r>
              <a:rPr lang="nl-NL" altLang="en-US" sz="2000" dirty="0" smtClean="0"/>
              <a:t> vragen, met 4 keuzes (2 x 21 MC vragen)</a:t>
            </a:r>
          </a:p>
          <a:p>
            <a:pPr lvl="1" eaLnBrk="1" hangingPunct="1"/>
            <a:r>
              <a:rPr lang="nl-NL" altLang="en-US" sz="2000" dirty="0" smtClean="0"/>
              <a:t>4 open vragen, 2x4 en 2x5 punten (2 x 2 open vragen – totaal 18 punten)</a:t>
            </a:r>
          </a:p>
          <a:p>
            <a:pPr lvl="1" eaLnBrk="1" hangingPunct="1"/>
            <a:endParaRPr lang="nl-NL" altLang="en-US" sz="2000" dirty="0" smtClean="0"/>
          </a:p>
          <a:p>
            <a:pPr eaLnBrk="1" hangingPunct="1"/>
            <a:r>
              <a:rPr lang="nl-NL" altLang="en-US" sz="2800" dirty="0" smtClean="0"/>
              <a:t>Cijfer: 70% (MC) + 30% (open vragen)</a:t>
            </a:r>
          </a:p>
          <a:p>
            <a:pPr lvl="1"/>
            <a:r>
              <a:rPr lang="nl-NL" dirty="0"/>
              <a:t>Punten MC = </a:t>
            </a:r>
            <a:r>
              <a:rPr lang="nl-NL" dirty="0" err="1"/>
              <a:t>aantal_vragen</a:t>
            </a:r>
            <a:r>
              <a:rPr lang="nl-NL" dirty="0"/>
              <a:t> * (</a:t>
            </a:r>
            <a:r>
              <a:rPr lang="nl-NL" dirty="0" err="1"/>
              <a:t>aantal_goed-gokkans</a:t>
            </a:r>
            <a:r>
              <a:rPr lang="nl-NL" dirty="0"/>
              <a:t>)/(</a:t>
            </a:r>
            <a:r>
              <a:rPr lang="nl-NL" dirty="0" err="1"/>
              <a:t>aantal_vragen-gokkans</a:t>
            </a:r>
            <a:r>
              <a:rPr lang="nl-NL" dirty="0" smtClean="0"/>
              <a:t>)</a:t>
            </a:r>
          </a:p>
          <a:p>
            <a:pPr lvl="2"/>
            <a:r>
              <a:rPr lang="nl-NL" dirty="0" smtClean="0"/>
              <a:t>Bij 4 antwoordmogelijkheden is de </a:t>
            </a:r>
            <a:r>
              <a:rPr lang="nl-NL" dirty="0" err="1" smtClean="0"/>
              <a:t>gokkans</a:t>
            </a:r>
            <a:r>
              <a:rPr lang="nl-NL" dirty="0" smtClean="0"/>
              <a:t>: 0,25 * aantal vragen</a:t>
            </a:r>
          </a:p>
          <a:p>
            <a:pPr lvl="1"/>
            <a:r>
              <a:rPr lang="nl-NL" dirty="0" smtClean="0"/>
              <a:t>Punten </a:t>
            </a:r>
            <a:r>
              <a:rPr lang="nl-NL" dirty="0"/>
              <a:t>Open = Som behaalde punten</a:t>
            </a:r>
          </a:p>
          <a:p>
            <a:pPr lvl="1"/>
            <a:r>
              <a:rPr lang="nl-NL" dirty="0"/>
              <a:t>Cijfer = 10*(Punten MC + Punten Open)/totaal aantal punten)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6E9-5AD9-43DB-B724-99ACB21CE0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Vergeet niet de toetsen van week 1 &amp; 2 uiterlijk maandag a.s. te maken </a:t>
            </a:r>
          </a:p>
          <a:p>
            <a:pPr lvl="1"/>
            <a:r>
              <a:rPr lang="nl-NL" dirty="0" smtClean="0"/>
              <a:t>Verplicht om vak te behalen</a:t>
            </a:r>
          </a:p>
          <a:p>
            <a:pPr lvl="1"/>
            <a:r>
              <a:rPr lang="nl-NL" dirty="0" smtClean="0"/>
              <a:t>Zie Canvas</a:t>
            </a:r>
          </a:p>
          <a:p>
            <a:r>
              <a:rPr lang="nl-NL" dirty="0" smtClean="0"/>
              <a:t>Lever op Canvas een tentamenvraag in voor DT1</a:t>
            </a:r>
          </a:p>
          <a:p>
            <a:pPr lvl="1"/>
            <a:r>
              <a:rPr lang="nl-NL" dirty="0" smtClean="0"/>
              <a:t>Test jezelf!</a:t>
            </a:r>
          </a:p>
          <a:p>
            <a:pPr lvl="1"/>
            <a:endParaRPr lang="nl-NL" dirty="0"/>
          </a:p>
          <a:p>
            <a:r>
              <a:rPr lang="nl-NL" dirty="0" smtClean="0"/>
              <a:t>Practicum AMC (</a:t>
            </a:r>
            <a:r>
              <a:rPr lang="nl-NL" dirty="0" smtClean="0"/>
              <a:t>23 </a:t>
            </a:r>
            <a:r>
              <a:rPr lang="nl-NL" dirty="0" smtClean="0"/>
              <a:t>en </a:t>
            </a:r>
            <a:r>
              <a:rPr lang="nl-NL" dirty="0" smtClean="0"/>
              <a:t>24 </a:t>
            </a:r>
            <a:r>
              <a:rPr lang="nl-NL" dirty="0" smtClean="0"/>
              <a:t>september):</a:t>
            </a:r>
          </a:p>
          <a:p>
            <a:pPr lvl="1"/>
            <a:r>
              <a:rPr lang="nl-NL" dirty="0" smtClean="0"/>
              <a:t>Lees instructies op Canvas vooraf</a:t>
            </a:r>
          </a:p>
          <a:p>
            <a:pPr lvl="1"/>
            <a:r>
              <a:rPr lang="nl-NL" dirty="0" smtClean="0"/>
              <a:t>Print zelf practicumhandleiding en neem mee!</a:t>
            </a:r>
          </a:p>
          <a:p>
            <a:pPr lvl="1"/>
            <a:r>
              <a:rPr lang="nl-NL" dirty="0" err="1" smtClean="0"/>
              <a:t>Labjas</a:t>
            </a:r>
            <a:r>
              <a:rPr lang="nl-NL" dirty="0" smtClean="0"/>
              <a:t> mee</a:t>
            </a:r>
          </a:p>
          <a:p>
            <a:pPr lvl="1"/>
            <a:r>
              <a:rPr lang="nl-NL" dirty="0" smtClean="0"/>
              <a:t>Kom op tijd (check vooraf waar je moet zijn in AMC)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59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>
          <a:xfrm>
            <a:off x="457200" y="1370760"/>
            <a:ext cx="5891037" cy="493776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Jou opleiden tot zelfstandig kritisch denker en probleemoplosser in jouw vakgebied</a:t>
            </a:r>
            <a:endParaRPr lang="nl-NL" dirty="0"/>
          </a:p>
          <a:p>
            <a:endParaRPr lang="nl-NL" dirty="0"/>
          </a:p>
          <a:p>
            <a:r>
              <a:rPr lang="nl-NL" dirty="0"/>
              <a:t>Studeren is een kwestie van houding, planning en het verwerven van </a:t>
            </a:r>
            <a:r>
              <a:rPr lang="nl-NL" dirty="0" smtClean="0"/>
              <a:t>academische kennis en vaardigheden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maakt universitair onderwijs anders dan ander onderwijs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6" name="Picture 2" descr="C:\Users\swittev1\AppData\Local\Microsoft\Windows\Temporary Internet Files\Content.Outlook\IJS9DWAU\boekje 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37" y="3557188"/>
            <a:ext cx="2003283" cy="275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andra\Dropbox\Psychobiologie\Onderwijs overig\PB jaar 1 en 2\KD leerlijn jaar 1\KD figuur ein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56058"/>
            <a:ext cx="299212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451791" y="1143000"/>
            <a:ext cx="410471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Arial" panose="020B0604020202020204" pitchFamily="34" charset="0"/>
              <a:buChar char="•"/>
              <a:defRPr sz="23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Actief studeren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Effect op je leerproces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“</a:t>
            </a:r>
            <a:r>
              <a:rPr lang="nl-NL" dirty="0" err="1" smtClean="0"/>
              <a:t>Deep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”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wordt er van jou verwacht en waarom?</a:t>
            </a:r>
            <a:endParaRPr lang="nl-NL" dirty="0"/>
          </a:p>
        </p:txBody>
      </p:sp>
      <p:pic>
        <p:nvPicPr>
          <p:cNvPr id="2050" name="Picture 2" descr="Afbeeldingsresultaat voor kettingreac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6502" y="3707285"/>
            <a:ext cx="4130298" cy="2478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ctief passi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751" y="1358045"/>
            <a:ext cx="22098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Effectief en efficiënt studeren</a:t>
            </a:r>
          </a:p>
          <a:p>
            <a:pPr marL="274638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Voorbereiding college: plannen</a:t>
            </a:r>
            <a:endParaRPr lang="nl-NL" dirty="0"/>
          </a:p>
          <a:p>
            <a:pPr lvl="1"/>
            <a:r>
              <a:rPr lang="nl-NL" dirty="0"/>
              <a:t>Tijdens </a:t>
            </a:r>
            <a:r>
              <a:rPr lang="nl-NL" dirty="0" smtClean="0"/>
              <a:t>college: monitoren</a:t>
            </a:r>
            <a:endParaRPr lang="nl-NL" dirty="0"/>
          </a:p>
          <a:p>
            <a:pPr lvl="1"/>
            <a:r>
              <a:rPr lang="nl-NL" dirty="0"/>
              <a:t>Na </a:t>
            </a:r>
            <a:r>
              <a:rPr lang="nl-NL" dirty="0" smtClean="0"/>
              <a:t>college: evaluatie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Intro PB: Leren </a:t>
            </a:r>
            <a:r>
              <a:rPr lang="nl-NL" dirty="0" err="1" smtClean="0"/>
              <a:t>leren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Actief studeren: Hoe doe je dat?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92810" y="5655013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/>
              <a:t>Explanimatie</a:t>
            </a:r>
            <a:r>
              <a:rPr lang="nl-NL" dirty="0" smtClean="0"/>
              <a:t>:</a:t>
            </a:r>
          </a:p>
          <a:p>
            <a:r>
              <a:rPr lang="nl-NL" dirty="0" smtClean="0"/>
              <a:t>https</a:t>
            </a:r>
            <a:r>
              <a:rPr lang="nl-NL" dirty="0"/>
              <a:t>://vimeo.com/album/4988798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0" y="1962642"/>
            <a:ext cx="3311041" cy="31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Uitkomsten </a:t>
            </a:r>
            <a:r>
              <a:rPr lang="nl-NL" dirty="0" err="1" smtClean="0"/>
              <a:t>Shakespeak</a:t>
            </a:r>
            <a:r>
              <a:rPr lang="nl-NL" dirty="0" smtClean="0"/>
              <a:t> introductiecollege:</a:t>
            </a:r>
          </a:p>
          <a:p>
            <a:pPr lvl="1"/>
            <a:r>
              <a:rPr lang="nl-NL" sz="2000" b="1" dirty="0" smtClean="0"/>
              <a:t>Voorbereiden</a:t>
            </a:r>
          </a:p>
          <a:p>
            <a:pPr lvl="1"/>
            <a:r>
              <a:rPr lang="nl-NL" sz="2000" b="1" dirty="0" smtClean="0"/>
              <a:t>Studiestof bijhouden, zelfstudie</a:t>
            </a:r>
            <a:endParaRPr lang="nl-NL" sz="2000" b="1" dirty="0"/>
          </a:p>
          <a:p>
            <a:pPr lvl="1"/>
            <a:r>
              <a:rPr lang="nl-NL" sz="2000" dirty="0"/>
              <a:t>Actief meedoen</a:t>
            </a:r>
          </a:p>
          <a:p>
            <a:pPr lvl="1"/>
            <a:endParaRPr lang="nl-NL" sz="1000" dirty="0" smtClean="0"/>
          </a:p>
          <a:p>
            <a:pPr lvl="1"/>
            <a:r>
              <a:rPr lang="nl-NL" sz="2000" b="1" dirty="0" smtClean="0"/>
              <a:t>Aanwezig zijn</a:t>
            </a:r>
          </a:p>
          <a:p>
            <a:pPr lvl="1"/>
            <a:r>
              <a:rPr lang="nl-NL" sz="2000" dirty="0" smtClean="0"/>
              <a:t>Luisteren, opletten</a:t>
            </a:r>
          </a:p>
          <a:p>
            <a:pPr lvl="1"/>
            <a:r>
              <a:rPr lang="nl-NL" sz="2000" dirty="0"/>
              <a:t>Vragen stellen, discussies aangaan</a:t>
            </a:r>
          </a:p>
          <a:p>
            <a:pPr lvl="1"/>
            <a:r>
              <a:rPr lang="nl-NL" sz="2000" dirty="0" smtClean="0"/>
              <a:t>Samenwerken, overleggen met elkaar</a:t>
            </a:r>
          </a:p>
          <a:p>
            <a:pPr lvl="1"/>
            <a:r>
              <a:rPr lang="nl-NL" sz="2000" dirty="0" smtClean="0"/>
              <a:t>Markeren, samenvatten, aantekeningen maken</a:t>
            </a:r>
          </a:p>
          <a:p>
            <a:pPr lvl="1"/>
            <a:r>
              <a:rPr lang="nl-NL" sz="2000" dirty="0"/>
              <a:t>Nadenken over stof</a:t>
            </a:r>
          </a:p>
          <a:p>
            <a:pPr lvl="1"/>
            <a:r>
              <a:rPr lang="nl-NL" sz="2000" dirty="0" smtClean="0"/>
              <a:t>Jezelf testen</a:t>
            </a:r>
          </a:p>
          <a:p>
            <a:pPr lvl="1"/>
            <a:endParaRPr lang="nl-NL" sz="1000" dirty="0"/>
          </a:p>
          <a:p>
            <a:pPr lvl="1"/>
            <a:r>
              <a:rPr lang="nl-NL" sz="2000" dirty="0" smtClean="0"/>
              <a:t>Wakker zijn, koffie drinken</a:t>
            </a:r>
          </a:p>
          <a:p>
            <a:pPr lvl="1"/>
            <a:r>
              <a:rPr lang="nl-NL" sz="2000" dirty="0" smtClean="0"/>
              <a:t>Voor jezelf blijven zorgen!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actieve studiehouding?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Hoe pak je het tot nu toe aan?</a:t>
            </a:r>
          </a:p>
          <a:p>
            <a:endParaRPr lang="nl-NL" dirty="0" smtClean="0"/>
          </a:p>
          <a:p>
            <a:r>
              <a:rPr lang="nl-NL" dirty="0" smtClean="0"/>
              <a:t>Zijn </a:t>
            </a:r>
            <a:r>
              <a:rPr lang="nl-NL" dirty="0" smtClean="0"/>
              <a:t>er nog andere manieren die je kan bedenken?</a:t>
            </a:r>
          </a:p>
          <a:p>
            <a:endParaRPr lang="nl-NL" dirty="0"/>
          </a:p>
          <a:p>
            <a:r>
              <a:rPr lang="nl-NL" dirty="0" smtClean="0"/>
              <a:t>Welke </a:t>
            </a:r>
            <a:r>
              <a:rPr lang="nl-NL" dirty="0" smtClean="0"/>
              <a:t>denk je dat het meest effectief werkt?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Intro PB: Leren leren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B51-02AD-437E-A948-634A937AD63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Actief studeren: Hoe doe je dat?</a:t>
            </a:r>
          </a:p>
        </p:txBody>
      </p:sp>
      <p:pic>
        <p:nvPicPr>
          <p:cNvPr id="6" name="Picture 4" descr="Afbeeldingsresultaat voor actief passi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72518"/>
            <a:ext cx="22098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ExplanationSlid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AYOUT_BG_IMAGE_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nl-NL"/>
          </a:p>
        </p:txBody>
      </p:sp>
      <p:sp>
        <p:nvSpPr>
          <p:cNvPr id="19" name="FooterBg"/>
          <p:cNvSpPr txBox="1"/>
          <p:nvPr/>
        </p:nvSpPr>
        <p:spPr>
          <a:xfrm>
            <a:off x="0" y="5842634"/>
            <a:ext cx="9144000" cy="1015365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sk_v_ExplanationTitle_0"/>
          <p:cNvSpPr>
            <a:spLocks noGrp="1"/>
          </p:cNvSpPr>
          <p:nvPr>
            <p:ph type="title"/>
          </p:nvPr>
        </p:nvSpPr>
        <p:spPr>
          <a:xfrm>
            <a:off x="627736" y="365532"/>
            <a:ext cx="7888530" cy="895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lIns="88900" tIns="38100" rIns="88900" bIns="38100" anchor="ctr" anchorCtr="0">
            <a:noAutofit/>
          </a:bodyPr>
          <a:lstStyle/>
          <a:p>
            <a:pPr algn="l">
              <a:buClr>
                <a:srgbClr val="000000"/>
              </a:buClr>
            </a:pPr>
            <a:r>
              <a:rPr lang="nl-NL" sz="3100" b="1" smtClean="0">
                <a:solidFill>
                  <a:srgbClr val="FFFFFF"/>
                </a:solidFill>
                <a:latin typeface="Calibri Light" panose="020F0302020204030204" pitchFamily="34" charset="0"/>
              </a:rPr>
              <a:t>We gaan stemmen</a:t>
            </a:r>
            <a:endParaRPr lang="nl-NL" sz="3100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294967295"/>
          </p:nvPr>
        </p:nvSpPr>
        <p:spPr>
          <a:xfrm>
            <a:off x="3808584" y="6536281"/>
            <a:ext cx="2989258" cy="301117"/>
          </a:xfrm>
        </p:spPr>
        <p:txBody>
          <a:bodyPr/>
          <a:lstStyle/>
          <a:p>
            <a:r>
              <a:rPr lang="nl-NL" smtClean="0"/>
              <a:t>Emotie, Motivatie en Interne Regulatie 2015 </a:t>
            </a:r>
            <a:endParaRPr lang="nl-NL" dirty="0"/>
          </a:p>
        </p:txBody>
      </p:sp>
      <p:sp>
        <p:nvSpPr>
          <p:cNvPr id="9" name="TextMessageHeader"/>
          <p:cNvSpPr txBox="1"/>
          <p:nvPr/>
        </p:nvSpPr>
        <p:spPr>
          <a:xfrm>
            <a:off x="1417674" y="3947604"/>
            <a:ext cx="1143000" cy="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>
                    <a:alpha val="0"/>
                  </a:srgbClr>
                </a:solidFill>
              </a14:hiddenFill>
            </a:ext>
          </a:extLst>
        </p:spPr>
        <p:txBody>
          <a:bodyPr vert="horz" lIns="88900" tIns="38100" rIns="88900" bIns="3810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2100" b="1" smtClean="0">
                <a:solidFill>
                  <a:srgbClr val="4EDAB3"/>
                </a:solidFill>
                <a:latin typeface="Calibri Light" panose="020F0302020204030204" pitchFamily="34" charset="0"/>
              </a:rPr>
              <a:t>SMS</a:t>
            </a:r>
            <a:endParaRPr lang="nl-NL" sz="2100" b="1">
              <a:solidFill>
                <a:srgbClr val="4EDAB3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MessageOne"/>
          <p:cNvSpPr/>
          <p:nvPr/>
        </p:nvSpPr>
        <p:spPr>
          <a:xfrm>
            <a:off x="2579723" y="3947604"/>
            <a:ext cx="272824" cy="272824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 smtClean="0">
                <a:solidFill>
                  <a:srgbClr val="FFFFFF"/>
                </a:solidFill>
                <a:latin typeface="Calibri Light" panose="020F0302020204030204" pitchFamily="34" charset="0"/>
              </a:rPr>
              <a:t>1</a:t>
            </a:r>
            <a:endParaRPr lang="nl-NL" sz="1700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MessageTwo"/>
          <p:cNvSpPr/>
          <p:nvPr/>
        </p:nvSpPr>
        <p:spPr>
          <a:xfrm>
            <a:off x="2579723" y="4399862"/>
            <a:ext cx="272824" cy="272824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 smtClean="0">
                <a:solidFill>
                  <a:srgbClr val="FFFFFF"/>
                </a:solidFill>
                <a:latin typeface="Calibri Light" panose="020F0302020204030204" pitchFamily="34" charset="0"/>
              </a:rPr>
              <a:t>2</a:t>
            </a:r>
            <a:endParaRPr lang="nl-NL" sz="1700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MessageExplanationOne"/>
          <p:cNvSpPr txBox="1"/>
          <p:nvPr/>
        </p:nvSpPr>
        <p:spPr>
          <a:xfrm>
            <a:off x="2817850" y="3947604"/>
            <a:ext cx="6326151" cy="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>
                    <a:alpha val="0"/>
                  </a:srgbClr>
                </a:solidFill>
              </a14:hiddenFill>
            </a:ext>
          </a:extLst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MessageExplanationTwo"/>
          <p:cNvSpPr txBox="1"/>
          <p:nvPr/>
        </p:nvSpPr>
        <p:spPr>
          <a:xfrm>
            <a:off x="2817850" y="4399862"/>
            <a:ext cx="487680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>
                    <a:alpha val="0"/>
                  </a:srgbClr>
                </a:solidFill>
              </a14:hiddenFill>
            </a:ext>
          </a:extLst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InternetHeader"/>
          <p:cNvSpPr txBox="1"/>
          <p:nvPr/>
        </p:nvSpPr>
        <p:spPr>
          <a:xfrm>
            <a:off x="1417674" y="2412351"/>
            <a:ext cx="1143000" cy="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>
                    <a:alpha val="0"/>
                  </a:srgbClr>
                </a:solidFill>
              </a14:hiddenFill>
            </a:ext>
          </a:extLst>
        </p:spPr>
        <p:txBody>
          <a:bodyPr vert="horz" lIns="88900" tIns="38100" rIns="88900" bIns="3810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2100" b="1" smtClean="0">
                <a:solidFill>
                  <a:srgbClr val="4EDAB3"/>
                </a:solidFill>
                <a:latin typeface="Calibri Light" panose="020F0302020204030204" pitchFamily="34" charset="0"/>
              </a:rPr>
              <a:t>Internet</a:t>
            </a:r>
            <a:endParaRPr lang="nl-NL" sz="2100" b="1">
              <a:solidFill>
                <a:srgbClr val="4EDAB3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InternetOne"/>
          <p:cNvSpPr/>
          <p:nvPr/>
        </p:nvSpPr>
        <p:spPr>
          <a:xfrm>
            <a:off x="2579723" y="2412351"/>
            <a:ext cx="272824" cy="272824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 smtClean="0">
                <a:solidFill>
                  <a:srgbClr val="FFFFFF"/>
                </a:solidFill>
                <a:latin typeface="Calibri Light" panose="020F0302020204030204" pitchFamily="34" charset="0"/>
              </a:rPr>
              <a:t>1</a:t>
            </a:r>
            <a:endParaRPr lang="nl-NL" sz="1700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InternetTwo"/>
          <p:cNvSpPr/>
          <p:nvPr/>
        </p:nvSpPr>
        <p:spPr>
          <a:xfrm>
            <a:off x="2579723" y="2864610"/>
            <a:ext cx="272824" cy="272824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 smtClean="0">
                <a:solidFill>
                  <a:srgbClr val="FFFFFF"/>
                </a:solidFill>
                <a:latin typeface="Calibri Light" panose="020F0302020204030204" pitchFamily="34" charset="0"/>
              </a:rPr>
              <a:t>2</a:t>
            </a:r>
            <a:endParaRPr lang="nl-NL" sz="1700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InternetExplanationOne"/>
          <p:cNvSpPr txBox="1"/>
          <p:nvPr/>
        </p:nvSpPr>
        <p:spPr>
          <a:xfrm>
            <a:off x="2817850" y="2412351"/>
            <a:ext cx="6326151" cy="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>
                    <a:alpha val="0"/>
                  </a:srgbClr>
                </a:solidFill>
              </a14:hiddenFill>
            </a:ext>
          </a:extLst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InternetExplanationTwo"/>
          <p:cNvSpPr txBox="1"/>
          <p:nvPr/>
        </p:nvSpPr>
        <p:spPr>
          <a:xfrm>
            <a:off x="2817850" y="2864610"/>
            <a:ext cx="6326151" cy="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>
                    <a:alpha val="0"/>
                  </a:srgbClr>
                </a:solidFill>
              </a14:hiddenFill>
            </a:ext>
          </a:extLst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FooterText"/>
          <p:cNvSpPr txBox="1"/>
          <p:nvPr/>
        </p:nvSpPr>
        <p:spPr>
          <a:xfrm>
            <a:off x="603961" y="5943143"/>
            <a:ext cx="7936078" cy="7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1F1F1"/>
                </a:solidFill>
              </a14:hiddenFill>
            </a:ext>
          </a:extLst>
        </p:spPr>
        <p:txBody>
          <a:bodyPr vert="horz" lIns="88900" tIns="38100" rIns="88900" bIns="381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nl-NL" sz="1700" smtClean="0">
                <a:solidFill>
                  <a:srgbClr val="FFFFFF"/>
                </a:solidFill>
                <a:latin typeface="Calibri" panose="020F0502020204030204" pitchFamily="34" charset="0"/>
              </a:rPr>
              <a:t>Stemmen is anoniem</a:t>
            </a:r>
            <a:endParaRPr lang="nl-NL" sz="17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37" y="6364224"/>
            <a:ext cx="1001293" cy="329184"/>
          </a:xfrm>
          <a:prstGeom prst="rect">
            <a:avLst/>
          </a:prstGeom>
        </p:spPr>
      </p:pic>
      <p:sp>
        <p:nvSpPr>
          <p:cNvPr id="21" name="SessionExplanation"/>
          <p:cNvSpPr txBox="1"/>
          <p:nvPr/>
        </p:nvSpPr>
        <p:spPr>
          <a:xfrm>
            <a:off x="203200" y="203200"/>
            <a:ext cx="8737600" cy="64516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812800" rIns="8128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 smtClean="0">
                <a:solidFill>
                  <a:srgbClr val="000000"/>
                </a:solidFill>
                <a:latin typeface="Arial" panose="020B0604020202020204" pitchFamily="34" charset="0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 smtClean="0">
                <a:solidFill>
                  <a:srgbClr val="000000"/>
                </a:solidFill>
                <a:latin typeface="Arial" panose="020B0604020202020204" pitchFamily="34" charset="0"/>
              </a:rPr>
              <a:t>Add-In gratis downloaden? Ga naar http://shakespeak.com/en/free-download/</a:t>
            </a:r>
            <a:endParaRPr lang="nl-NL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24_0_1_-1_0_2_0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AYOUT_BG_IMAGE_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VoteExplanationBg_1"/>
          <p:cNvSpPr txBox="1"/>
          <p:nvPr/>
        </p:nvSpPr>
        <p:spPr>
          <a:xfrm>
            <a:off x="0" y="5932966"/>
            <a:ext cx="9144000" cy="925032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k_v_VT_0_24_0_1_-1_0_2_0_[3]"/>
          <p:cNvSpPr>
            <a:spLocks noGrp="1"/>
          </p:cNvSpPr>
          <p:nvPr>
            <p:ph type="title"/>
          </p:nvPr>
        </p:nvSpPr>
        <p:spPr>
          <a:xfrm>
            <a:off x="627736" y="365531"/>
            <a:ext cx="7888530" cy="1325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lIns="88900" tIns="38100" rIns="88900" bIns="38100" anchor="ctr" anchorCtr="0">
            <a:noAutofit/>
          </a:bodyPr>
          <a:lstStyle/>
          <a:p>
            <a:pPr algn="l">
              <a:buClr>
                <a:srgbClr val="000000"/>
              </a:buClr>
            </a:pPr>
            <a:r>
              <a:rPr lang="nl-NL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Welke strategie denk je dat het meest effectief werkt?</a:t>
            </a:r>
            <a:endParaRPr lang="nl-NL" sz="2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VoteChoices"/>
          <p:cNvSpPr>
            <a:spLocks noGrp="1"/>
          </p:cNvSpPr>
          <p:nvPr>
            <p:ph type="body" idx="12"/>
          </p:nvPr>
        </p:nvSpPr>
        <p:spPr>
          <a:xfrm>
            <a:off x="628650" y="1803399"/>
            <a:ext cx="7888530" cy="429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Luisteren, opletten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Vragen stellen, discussies aangaan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Markeren, samenvatten, aantekeningen maken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Samenwerken, overleggen met elkaar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Nadenken over stof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Jezelf testen</a:t>
            </a:r>
          </a:p>
          <a:p>
            <a:pPr marL="514350" indent="-51435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endParaRPr lang="nl-NL" sz="24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VotesCounter0"/>
          <p:cNvSpPr/>
          <p:nvPr/>
        </p:nvSpPr>
        <p:spPr>
          <a:xfrm>
            <a:off x="6659119" y="5384800"/>
            <a:ext cx="1143000" cy="355600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1F1F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mtClean="0">
                <a:solidFill>
                  <a:srgbClr val="FFFFFF"/>
                </a:solidFill>
                <a:latin typeface="Calibri Light" panose="020F0302020204030204" pitchFamily="34" charset="0"/>
              </a:rPr>
              <a:t>Stemmen: 0</a:t>
            </a:r>
            <a:endParaRPr lang="nl-NL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vss_group_1"/>
          <p:cNvGrpSpPr/>
          <p:nvPr/>
        </p:nvGrpSpPr>
        <p:grpSpPr>
          <a:xfrm>
            <a:off x="8020051" y="5384800"/>
            <a:ext cx="1047750" cy="355600"/>
            <a:chOff x="7645400" y="5384800"/>
            <a:chExt cx="1397000" cy="355600"/>
          </a:xfrm>
        </p:grpSpPr>
        <p:sp>
          <p:nvSpPr>
            <p:cNvPr id="6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 w="19050" cap="flat" cmpd="sng" algn="ctr">
              <a:noFill/>
              <a:prstDash val="solid"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1F1F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Gesloten</a:t>
              </a:r>
              <a:endParaRPr lang="nl-NL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vss_light"/>
            <p:cNvSpPr/>
            <p:nvPr/>
          </p:nvSpPr>
          <p:spPr>
            <a:xfrm>
              <a:off x="7721600" y="5461000"/>
              <a:ext cx="270933" cy="2032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VotesStatusExplanation0"/>
          <p:cNvSpPr txBox="1"/>
          <p:nvPr/>
        </p:nvSpPr>
        <p:spPr>
          <a:xfrm>
            <a:off x="5867400" y="4495800"/>
            <a:ext cx="3048000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 smtClean="0">
                <a:solidFill>
                  <a:srgbClr val="000000"/>
                </a:solidFill>
                <a:latin typeface="Arial" panose="020B0604020202020204" pitchFamily="34" charset="0"/>
              </a:rPr>
              <a:t>De vraag gaat open zodra u een sessie en diavoorstelling start.</a:t>
            </a:r>
            <a:endParaRPr lang="nl-NL" sz="14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ExplanationsTable_0_0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90041"/>
              </p:ext>
            </p:extLst>
          </p:nvPr>
        </p:nvGraphicFramePr>
        <p:xfrm>
          <a:off x="141731" y="6041221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1218924973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1930990098"/>
                    </a:ext>
                  </a:extLst>
                </a:gridCol>
              </a:tblGrid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Internet</a:t>
                      </a:r>
                      <a:endParaRPr lang="nl-NL" sz="1600" b="1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Dit tekstvak wordt gebruikt om de verschillende stemmethodes uit te leggen.</a:t>
                      </a:r>
                      <a:endParaRPr lang="nl-NL" sz="1600" b="0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6103019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SMS</a:t>
                      </a:r>
                      <a:endParaRPr lang="nl-NL" sz="1600" b="1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 smtClean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</a:rPr>
                        <a:t>De juiste uitleg wordt hier ingevuld nadat u een sessie heeft gestart.</a:t>
                      </a:r>
                      <a:endParaRPr lang="nl-NL" sz="1600" b="0" i="0" u="none" baseline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3896313"/>
                  </a:ext>
                </a:extLst>
              </a:tr>
            </a:tbl>
          </a:graphicData>
        </a:graphic>
      </p:graphicFrame>
      <p:pic>
        <p:nvPicPr>
          <p:cNvPr id="15" name="Log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37" y="6364224"/>
            <a:ext cx="1001293" cy="329184"/>
          </a:xfrm>
          <a:prstGeom prst="rect">
            <a:avLst/>
          </a:prstGeom>
        </p:spPr>
      </p:pic>
      <p:sp>
        <p:nvSpPr>
          <p:cNvPr id="17" name="VoteExplanationOverlay"/>
          <p:cNvSpPr txBox="1"/>
          <p:nvPr/>
        </p:nvSpPr>
        <p:spPr>
          <a:xfrm>
            <a:off x="141731" y="6040040"/>
            <a:ext cx="8860536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 smtClean="0">
                <a:solidFill>
                  <a:srgbClr val="000000"/>
                </a:solidFill>
                <a:latin typeface="Arial" panose="020B0604020202020204" pitchFamily="34" charset="0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 smtClean="0">
                <a:solidFill>
                  <a:srgbClr val="000000"/>
                </a:solidFill>
                <a:latin typeface="Arial" panose="020B0604020202020204" pitchFamily="34" charset="0"/>
              </a:rPr>
              <a:t>Add-In gratis downloaden? Ga naar http://shakespeak.com/en/free-download/</a:t>
            </a:r>
            <a:endParaRPr lang="nl-NL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0555064-107A-4042-9B9B-943DE8B52094}" vid="{3492F8DC-A039-4702-BC98-A9C0A2864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ThemeABV</Template>
  <TotalTime>8783</TotalTime>
  <Words>1426</Words>
  <Application>Microsoft Office PowerPoint</Application>
  <PresentationFormat>Diavoorstelling (4:3)</PresentationFormat>
  <Paragraphs>295</Paragraphs>
  <Slides>26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Gill Sans MT</vt:lpstr>
      <vt:lpstr>Times New Roman</vt:lpstr>
      <vt:lpstr>Wingdings</vt:lpstr>
      <vt:lpstr>Wingdings 3</vt:lpstr>
      <vt:lpstr>Theme1</vt:lpstr>
      <vt:lpstr>Leren leren: Effectief en efficiënt studeren</vt:lpstr>
      <vt:lpstr>Wat is nou eigenlijk de bedoeling?</vt:lpstr>
      <vt:lpstr>Wat maakt universitair onderwijs anders dan ander onderwijs?</vt:lpstr>
      <vt:lpstr>Wat wordt er van jou verwacht en waarom?</vt:lpstr>
      <vt:lpstr>Actief studeren: Hoe doe je dat?</vt:lpstr>
      <vt:lpstr>Een actieve studiehouding?</vt:lpstr>
      <vt:lpstr>Actief studeren: Hoe doe je dat?</vt:lpstr>
      <vt:lpstr>We gaan stemmen</vt:lpstr>
      <vt:lpstr>Welke strategie denk je dat het meest effectief werkt?</vt:lpstr>
      <vt:lpstr>Welke strategie denk je dat het meest effectief werkt?</vt:lpstr>
      <vt:lpstr>Actief studeren: Hoe doe je dat?</vt:lpstr>
      <vt:lpstr>Wat heeft cognitie onderzoek ons geleerd?</vt:lpstr>
      <vt:lpstr>Effectief studeren</vt:lpstr>
      <vt:lpstr>Gebruik leerdoelen</vt:lpstr>
      <vt:lpstr>Welke vragen horen hierbij?</vt:lpstr>
      <vt:lpstr>PowerPoint-presentatie</vt:lpstr>
      <vt:lpstr>Tentamen</vt:lpstr>
      <vt:lpstr>Deeltentamen 1</vt:lpstr>
      <vt:lpstr>Waar is deeltentamen 1?</vt:lpstr>
      <vt:lpstr>Naar binnen!</vt:lpstr>
      <vt:lpstr>Als je mag beginnen … </vt:lpstr>
      <vt:lpstr>Digitaal tentamen</vt:lpstr>
      <vt:lpstr>Tijdens het tentamen</vt:lpstr>
      <vt:lpstr>Na het tentamen</vt:lpstr>
      <vt:lpstr>Cijfer</vt:lpstr>
      <vt:lpstr>Vragen?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Cornelisse</dc:creator>
  <cp:lastModifiedBy>Sandra Cornelisse</cp:lastModifiedBy>
  <cp:revision>231</cp:revision>
  <dcterms:created xsi:type="dcterms:W3CDTF">2015-02-02T15:45:26Z</dcterms:created>
  <dcterms:modified xsi:type="dcterms:W3CDTF">2019-09-11T08:45:42Z</dcterms:modified>
</cp:coreProperties>
</file>