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708" r:id="rId3"/>
    <p:sldMasterId id="2147483720" r:id="rId4"/>
  </p:sldMasterIdLst>
  <p:notesMasterIdLst>
    <p:notesMasterId r:id="rId35"/>
  </p:notesMasterIdLst>
  <p:handoutMasterIdLst>
    <p:handoutMasterId r:id="rId36"/>
  </p:handoutMasterIdLst>
  <p:sldIdLst>
    <p:sldId id="350" r:id="rId5"/>
    <p:sldId id="307" r:id="rId6"/>
    <p:sldId id="330" r:id="rId7"/>
    <p:sldId id="326" r:id="rId8"/>
    <p:sldId id="329" r:id="rId9"/>
    <p:sldId id="635" r:id="rId10"/>
    <p:sldId id="347" r:id="rId11"/>
    <p:sldId id="636" r:id="rId12"/>
    <p:sldId id="324" r:id="rId13"/>
    <p:sldId id="325" r:id="rId14"/>
    <p:sldId id="343" r:id="rId15"/>
    <p:sldId id="349" r:id="rId16"/>
    <p:sldId id="315" r:id="rId17"/>
    <p:sldId id="332" r:id="rId18"/>
    <p:sldId id="331" r:id="rId19"/>
    <p:sldId id="317" r:id="rId20"/>
    <p:sldId id="318" r:id="rId21"/>
    <p:sldId id="333" r:id="rId22"/>
    <p:sldId id="334" r:id="rId23"/>
    <p:sldId id="283" r:id="rId24"/>
    <p:sldId id="284" r:id="rId25"/>
    <p:sldId id="286" r:id="rId26"/>
    <p:sldId id="306" r:id="rId27"/>
    <p:sldId id="311" r:id="rId28"/>
    <p:sldId id="342" r:id="rId29"/>
    <p:sldId id="322" r:id="rId30"/>
    <p:sldId id="323" r:id="rId31"/>
    <p:sldId id="338" r:id="rId32"/>
    <p:sldId id="339" r:id="rId33"/>
    <p:sldId id="634" r:id="rId3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schede, Marleen" initials="EM" lastIdx="0" clrIdx="0">
    <p:extLst>
      <p:ext uri="{19B8F6BF-5375-455C-9EA6-DF929625EA0E}">
        <p15:presenceInfo xmlns:p15="http://schemas.microsoft.com/office/powerpoint/2012/main" userId="S-1-5-21-117609710-920026266-1801674531-121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B68"/>
    <a:srgbClr val="E98300"/>
    <a:srgbClr val="004E92"/>
    <a:srgbClr val="257835"/>
    <a:srgbClr val="90003E"/>
    <a:srgbClr val="BEB511"/>
    <a:srgbClr val="BC0031"/>
    <a:srgbClr val="00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9" autoAdjust="0"/>
    <p:restoredTop sz="87699" autoAdjust="0"/>
  </p:normalViewPr>
  <p:slideViewPr>
    <p:cSldViewPr>
      <p:cViewPr varScale="1">
        <p:scale>
          <a:sx n="86" d="100"/>
          <a:sy n="86" d="100"/>
        </p:scale>
        <p:origin x="169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AD5A0531-B348-4EEE-9C53-DA1B38862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opmaakprofielen van de modeltekst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5BBECCA3-E2E6-4153-9B57-33D6199AB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anose="05020102010507070707" pitchFamily="18" charset="2"/>
              <a:buNone/>
              <a:defRPr/>
            </a:lvl1pPr>
          </a:lstStyle>
          <a:p>
            <a:pPr lvl="0"/>
            <a:r>
              <a:rPr lang="en-US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761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2E18-5C36-4F05-95BB-BAB83C0EAD9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9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752F-BDC6-4F02-98D2-3E5FBB61089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368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DF385-BE83-48C6-8C02-F522E3CA302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5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1764-C812-46B9-9151-BF1071ED8F9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6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490A-0B7D-4DBD-9FB0-7FC142CB51C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40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D8E6-BFB4-47FD-99F8-15261E81125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2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18D8-6EA2-46F3-B5C4-785D91C80B1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1330-A994-435F-B427-B1232E1C116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1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542C-606C-4394-8106-BDEFB2C4FD8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277E-E2D4-42B3-8443-1596052FB4E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3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888E-E464-4B9D-AABB-4F82CC50737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9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7C01-AC0F-4D23-8649-2B16A8B6C6C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99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19A2-145C-41D2-AB95-6EE9132A531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16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04144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DF385-BE83-48C6-8C02-F522E3CA302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34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1764-C812-46B9-9151-BF1071ED8F9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490A-0B7D-4DBD-9FB0-7FC142CB51C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7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D8E6-BFB4-47FD-99F8-15261E81125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7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18D8-6EA2-46F3-B5C4-785D91C80B1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1330-A994-435F-B427-B1232E1C116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4E11-A6B2-41DE-A848-705C806238D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80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542C-606C-4394-8106-BDEFB2C4FD8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06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888E-E464-4B9D-AABB-4F82CC50737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8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7C01-AC0F-4D23-8649-2B16A8B6C6C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42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19A2-145C-41D2-AB95-6EE9132A531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2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4185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9E417-5498-4DD2-9CE2-16238BFEE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BB0E8-C453-4069-8462-E0AD5D5D1B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B73A3-367C-4AB6-BB12-538FBAC1325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94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4D033-AC28-4E1C-9AF3-FA3D4433E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54D77-60A8-47E8-9C55-2B7009A752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0C091F-F7EB-4155-858B-E01510202B32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18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89E8C-8989-4ABA-8171-DF563C8B3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4AA27-A31F-4050-BFA8-F1EF44561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B21DBD-7895-4A44-9FE7-4AD59F372CD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66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96A3FB-F2C7-4EB3-9760-E2853D299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270058-5AB0-4190-9D91-E2C24FD537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C2AF0-08F9-4CCC-ABD3-F8AD60A61AA4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65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B71635-F8B7-4BE7-A174-34ED87500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42C95-3CC4-43CB-A58D-74FECB0DC3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5989C0-B41B-420F-B652-99C6DC6BE5A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3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B23D-B302-4E95-B0FF-9A75FB5AEC3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5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A62F4B-3706-4C3F-A27A-11A04E1B8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46872-FE3D-4BC3-B55A-14922D9C1D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19169A-3A7D-40E9-8353-A131A7E6061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19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6C54A-9C67-461A-830E-65077F933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8538-14A5-4A8B-A18F-E4DC3FD9E0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BC21F-1D65-474D-9F95-809AA83107D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99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22786-4C79-4204-BAB2-500FFED88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415D2-972C-445E-AA24-A2F945CFD4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CD1F96-114F-493C-B9E9-8C4DACE877B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83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52B275-A4D6-4821-B512-0EF87AB21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9922C-27B0-41F2-ABE3-C99E2165C3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A44485-7F1B-4C42-9171-4820AFF971F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40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512BFF-E36B-4F1C-BA36-6AB622587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7B903-46FA-413E-81F4-965539F4EF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87275E-87D7-4A69-9567-9C9D2FEF6193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8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84BB0-3F3B-448A-BB1E-0E8D3E9062C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F81F-19FB-4989-90B2-1F7DB60D82A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8861-0F9C-4FAF-8DCA-C00A8F3263E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F82E-3C35-4C32-AF29-7F015392008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1B85-9945-4660-9D4C-7668F309D33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751B68"/>
                </a:solidFill>
              </a:defRPr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751B68"/>
                </a:solidFill>
              </a:defRPr>
            </a:lvl1pPr>
          </a:lstStyle>
          <a:p>
            <a:pPr>
              <a:defRPr/>
            </a:pPr>
            <a:fld id="{6AD441D1-6FC6-4186-BEDE-4D57B530493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anose="05020102010507070707" pitchFamily="18" charset="2"/>
        <a:buChar char="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anose="05020102010507070707" pitchFamily="18" charset="2"/>
        <a:buChar char="£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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Ò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r>
              <a:rPr lang="nl-NL">
                <a:latin typeface="Arial" charset="0"/>
              </a:rPr>
              <a:t>Facultaire Introductie bio-med wet    2013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fld id="{CDC271FC-E8C7-4691-B6A6-00802342F50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1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r>
              <a:rPr lang="nl-NL">
                <a:latin typeface="Arial" charset="0"/>
              </a:rPr>
              <a:t>Facultaire Introductie biologie   2013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fld id="{CDC271FC-E8C7-4691-B6A6-00802342F50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639151-948B-49CF-81B0-93E78070C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A6A246-9D45-48E8-B698-C53C334B9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de tekststijl van het model te bewerken</a:t>
            </a:r>
          </a:p>
          <a:p>
            <a:pPr lvl="1"/>
            <a:r>
              <a:rPr lang="en-US" altLang="en-US"/>
              <a:t>Tweede niveau</a:t>
            </a:r>
          </a:p>
          <a:p>
            <a:pPr lvl="2"/>
            <a:r>
              <a:rPr lang="en-US" altLang="en-US"/>
              <a:t>Derde niveau</a:t>
            </a:r>
          </a:p>
          <a:p>
            <a:pPr lvl="3"/>
            <a:r>
              <a:rPr lang="en-US" altLang="en-US"/>
              <a:t>Vierde niveau</a:t>
            </a:r>
          </a:p>
          <a:p>
            <a:pPr lvl="4"/>
            <a:r>
              <a:rPr lang="en-US" altLang="en-US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DFC1D5-1089-493E-8A2F-3DD9BFA2F3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CF85C8-EF5F-4D6A-AFD3-2C80EF8BD1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A3A3E0"/>
                </a:solidFill>
              </a:defRPr>
            </a:lvl1pPr>
          </a:lstStyle>
          <a:p>
            <a:pPr>
              <a:defRPr/>
            </a:pPr>
            <a:fld id="{E7F68F2B-A590-4F87-8A7C-B6B2BF09E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22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anose="05020102010507070707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anose="05020102010507070707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uva.nl/pb/shared/studentensites/uva-studentensite/nl/az/psychologen/psychologen.html?origin=UIiEZZaARrS9iZCmCkdOQw" TargetMode="External"/><Relationship Id="rId2" Type="http://schemas.openxmlformats.org/officeDocument/2006/relationships/hyperlink" Target="https://student.uva.nl/content/az/studentendecanen/studentendecanen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huisartsenamsterdam.nl/" TargetMode="External"/><Relationship Id="rId4" Type="http://schemas.openxmlformats.org/officeDocument/2006/relationships/hyperlink" Target="https://carriere.uva.nl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student.uva.nl/pb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canvas.uva.nl/courses/4606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va.nl/courses/4606/pages/contact-studieadviseur?module_item_id=553886" TargetMode="External"/><Relationship Id="rId2" Type="http://schemas.openxmlformats.org/officeDocument/2006/relationships/hyperlink" Target="mailto:m.enschede@uva.nl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.uva.nl/content/az/psychologen/psychologen.html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uva.nl/content/az/functiebeperking/autisme-spectrum-stoornis-ass/autisme-spectrum-stoornis-ass.html" TargetMode="External"/><Relationship Id="rId2" Type="http://schemas.openxmlformats.org/officeDocument/2006/relationships/hyperlink" Target="mailto:E.C.Bostelaar@uva.nl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uva.nl/courses/4606/modules#module_28746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D1B8-93C0-4E88-852D-20BF774D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Studieadviseur PB</a:t>
            </a:r>
            <a:br>
              <a:rPr lang="nl-NL" dirty="0"/>
            </a:br>
            <a:r>
              <a:rPr lang="nl-NL" dirty="0"/>
              <a:t>Marleen Enschedé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C221C-6446-4E4C-9DDE-581D793B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Alvast wat informatie ter voorbereiding op het overleg van donderdag 17 september.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76768-27E6-4651-867B-FFF1644F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DF612-C9F5-4FD1-A8FC-E01DD686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Voorbeelden van andere mogelijkheden binnen UvA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391400" cy="3806552"/>
          </a:xfrm>
        </p:spPr>
        <p:txBody>
          <a:bodyPr/>
          <a:lstStyle/>
          <a:p>
            <a:r>
              <a:rPr lang="nl-NL" dirty="0"/>
              <a:t>Schakelprogramma Klinische Neuropsychologie</a:t>
            </a:r>
          </a:p>
          <a:p>
            <a:pPr marL="0" indent="0">
              <a:buNone/>
            </a:pPr>
            <a:r>
              <a:rPr lang="nl-NL" sz="2000" dirty="0"/>
              <a:t>(</a:t>
            </a:r>
            <a:r>
              <a:rPr lang="nl-NL" sz="2000" dirty="0" err="1"/>
              <a:t>evt</a:t>
            </a:r>
            <a:r>
              <a:rPr lang="nl-NL" sz="2000" dirty="0"/>
              <a:t> start in jaar 3 </a:t>
            </a:r>
            <a:r>
              <a:rPr lang="nl-NL" sz="2000" dirty="0" err="1"/>
              <a:t>ipv</a:t>
            </a:r>
            <a:r>
              <a:rPr lang="nl-NL" sz="2000" dirty="0"/>
              <a:t> 3</a:t>
            </a:r>
            <a:r>
              <a:rPr lang="nl-NL" sz="2000" baseline="30000" dirty="0"/>
              <a:t>e</a:t>
            </a:r>
            <a:r>
              <a:rPr lang="nl-NL" sz="2000" dirty="0"/>
              <a:t> jaars keuzevakken zodat je in 3,5 jaar klaar bent)</a:t>
            </a:r>
          </a:p>
          <a:p>
            <a:r>
              <a:rPr lang="nl-NL" dirty="0"/>
              <a:t>Brain and Cognition in Society (Psy master, Ilja </a:t>
            </a:r>
            <a:r>
              <a:rPr lang="nl-NL" dirty="0" err="1"/>
              <a:t>Sligte</a:t>
            </a:r>
            <a:r>
              <a:rPr lang="nl-NL" dirty="0"/>
              <a:t>)</a:t>
            </a:r>
          </a:p>
          <a:p>
            <a:r>
              <a:rPr lang="nl-NL" dirty="0"/>
              <a:t>Behavioral Data Science (Psy master)</a:t>
            </a:r>
          </a:p>
          <a:p>
            <a:r>
              <a:rPr lang="nl-NL" dirty="0"/>
              <a:t>Andere Psychologie schakelprogramma’s (overzicht op Canvas)</a:t>
            </a:r>
          </a:p>
          <a:p>
            <a:r>
              <a:rPr lang="nl-NL" dirty="0"/>
              <a:t>Informatie Wetenschappen: </a:t>
            </a:r>
            <a:r>
              <a:rPr lang="nl-NL" dirty="0" err="1"/>
              <a:t>Computational</a:t>
            </a:r>
            <a:r>
              <a:rPr lang="nl-NL" dirty="0"/>
              <a:t> Science, AI (?), Information Studies-Data Science</a:t>
            </a:r>
          </a:p>
          <a:p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3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98A5-ACBF-4E23-AF4F-455BFDC9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Eerstegeneratiestudenten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C401-3654-462E-828D-B2D18772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136904" cy="3806552"/>
          </a:xfrm>
        </p:spPr>
        <p:txBody>
          <a:bodyPr/>
          <a:lstStyle/>
          <a:p>
            <a:r>
              <a:rPr lang="nl-NL" dirty="0"/>
              <a:t>Minder snel hun draai vinden, meer uitval/vertraging</a:t>
            </a:r>
          </a:p>
          <a:p>
            <a:r>
              <a:rPr lang="nl-NL" dirty="0"/>
              <a:t>Geen hulp vragen &gt; minder gebruik van faciliteiten</a:t>
            </a:r>
          </a:p>
          <a:p>
            <a:r>
              <a:rPr lang="nl-NL" dirty="0"/>
              <a:t>Onzekerheid of ze hier wel thuishoren</a:t>
            </a:r>
          </a:p>
          <a:p>
            <a:r>
              <a:rPr lang="nl-NL" dirty="0"/>
              <a:t>Geen hulp bij praktische zaken, alles zelf regelen</a:t>
            </a:r>
          </a:p>
          <a:p>
            <a:r>
              <a:rPr lang="nl-NL" dirty="0"/>
              <a:t>Geen rolmodellen / familielid voor studietips</a:t>
            </a:r>
          </a:p>
          <a:p>
            <a:r>
              <a:rPr lang="nl-NL" dirty="0"/>
              <a:t>Vaak geen financiële steun ouders</a:t>
            </a:r>
          </a:p>
          <a:p>
            <a:r>
              <a:rPr lang="nl-NL" dirty="0"/>
              <a:t>Twee werelden, eenzaamheid</a:t>
            </a:r>
          </a:p>
          <a:p>
            <a:r>
              <a:rPr lang="nl-NL" dirty="0"/>
              <a:t>Hoge druk vanuit familie om te presteren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A579C-D96D-49F5-92B4-D2D2CD1C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AE0B8-506B-4FB3-BD28-E7ACCB31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94AE3-0C0B-4A68-831B-0E553EBE3DDD}"/>
              </a:ext>
            </a:extLst>
          </p:cNvPr>
          <p:cNvSpPr txBox="1"/>
          <p:nvPr/>
        </p:nvSpPr>
        <p:spPr>
          <a:xfrm>
            <a:off x="1619672" y="5867400"/>
            <a:ext cx="64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Zelfvertrouwen en hulp durven vragen belangrijk</a:t>
            </a:r>
          </a:p>
        </p:txBody>
      </p:sp>
    </p:spTree>
    <p:extLst>
      <p:ext uri="{BB962C8B-B14F-4D97-AF65-F5344CB8AC3E}">
        <p14:creationId xmlns:p14="http://schemas.microsoft.com/office/powerpoint/2010/main" val="313817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4EC1-F3AD-409F-B675-F930318C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Hier volgen een aantal dia’s uit voorlichting die jaar 1 nog zal krijgen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40D8-36FC-4644-9815-714064FD6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Met hier en daar iets toegevoegd voor jullie </a:t>
            </a:r>
            <a:r>
              <a:rPr lang="nl-NL" dirty="0">
                <a:solidFill>
                  <a:srgbClr val="7030A0"/>
                </a:solidFill>
              </a:rPr>
              <a:t>in het paars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73335-4EC3-4814-8194-D670315C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A1AC9-0CCC-4503-A6D6-8BF368FA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391400" cy="1080864"/>
          </a:xfrm>
        </p:spPr>
        <p:txBody>
          <a:bodyPr/>
          <a:lstStyle/>
          <a:p>
            <a:r>
              <a:rPr lang="nl-NL" dirty="0"/>
              <a:t>Wil je efficiënter studeren? Er zijn veel tips die je direct kunt toepassen…</a:t>
            </a:r>
            <a:br>
              <a:rPr lang="nl-N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8880"/>
            <a:ext cx="7391400" cy="351852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Tipsheets: </a:t>
            </a:r>
            <a:r>
              <a:rPr lang="nl-NL" sz="2800" i="1" dirty="0"/>
              <a:t>uva.nl/succesvol studeren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9" y="2996952"/>
            <a:ext cx="2369127" cy="33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237084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64" y="3248197"/>
            <a:ext cx="2344032" cy="3314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1144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595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391400" cy="1152872"/>
          </a:xfrm>
        </p:spPr>
        <p:txBody>
          <a:bodyPr/>
          <a:lstStyle/>
          <a:p>
            <a:r>
              <a:rPr lang="nl-NL" dirty="0"/>
              <a:t>UvA biedt ondersteuning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8052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/>
              <a:t>uva.nl/</a:t>
            </a:r>
            <a:r>
              <a:rPr lang="nl-NL" sz="2400" b="1" i="1" dirty="0" err="1"/>
              <a:t>succesvolstuderen</a:t>
            </a:r>
            <a:r>
              <a:rPr lang="nl-NL" sz="2400" b="1" i="1" dirty="0"/>
              <a:t> &gt; Trainingen en workshops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9EFB68-F2C5-41CB-94B6-50E8F7403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7113"/>
            <a:ext cx="5400600" cy="4320480"/>
          </a:xfrm>
        </p:spPr>
      </p:pic>
    </p:spTree>
    <p:extLst>
      <p:ext uri="{BB962C8B-B14F-4D97-AF65-F5344CB8AC3E}">
        <p14:creationId xmlns:p14="http://schemas.microsoft.com/office/powerpoint/2010/main" val="222185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UvA biedt ondersteuning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18648" cy="33528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Workshop ‘Stapel te lijf’</a:t>
            </a:r>
          </a:p>
          <a:p>
            <a:pPr marL="0" indent="0">
              <a:buNone/>
            </a:pPr>
            <a:r>
              <a:rPr lang="nl-NL" sz="1600" i="1" dirty="0"/>
              <a:t>Hoe ga je grote stapels boeken en syllabi te lijf?</a:t>
            </a:r>
          </a:p>
          <a:p>
            <a:pPr marL="0" indent="0">
              <a:buNone/>
            </a:pPr>
            <a:r>
              <a:rPr lang="nl-NL" sz="1600" i="1" dirty="0"/>
              <a:t>Hoe benader je de studiestof en hoe zorg je dat het ook blijft hangen?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Wie: 		studenten PB, Bio, BMW</a:t>
            </a:r>
          </a:p>
          <a:p>
            <a:pPr marL="0" indent="0">
              <a:buNone/>
            </a:pPr>
            <a:r>
              <a:rPr lang="nl-NL" sz="2000" dirty="0"/>
              <a:t>Door: 		Studentendecaan</a:t>
            </a:r>
          </a:p>
          <a:p>
            <a:pPr marL="0" indent="0">
              <a:buNone/>
            </a:pPr>
            <a:r>
              <a:rPr lang="nl-NL" sz="2000" dirty="0"/>
              <a:t>Wanneer: 	8 oktober, vanaf 19.00</a:t>
            </a:r>
          </a:p>
          <a:p>
            <a:pPr marL="0" indent="0">
              <a:buNone/>
            </a:pPr>
            <a:r>
              <a:rPr lang="nl-NL" sz="2000" dirty="0"/>
              <a:t> </a:t>
            </a:r>
          </a:p>
          <a:p>
            <a:pPr marL="0" indent="0">
              <a:buNone/>
            </a:pPr>
            <a:r>
              <a:rPr lang="nl-NL" sz="2000" dirty="0"/>
              <a:t>Informatie over aanmelden volgt </a:t>
            </a:r>
            <a:r>
              <a:rPr lang="nl-NL" sz="2000" dirty="0" err="1"/>
              <a:t>zsm</a:t>
            </a:r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0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PB biedt ondersteuning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18648" cy="365070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Training ‘Grip op je studie’</a:t>
            </a:r>
          </a:p>
          <a:p>
            <a:pPr marL="0" indent="0">
              <a:buNone/>
            </a:pPr>
            <a:r>
              <a:rPr lang="nl-NL" sz="1600" i="1" dirty="0"/>
              <a:t>Onderwerpen: Planning, uitstelgedrag, discipline en motivatie. </a:t>
            </a:r>
          </a:p>
          <a:p>
            <a:pPr marL="0" indent="0">
              <a:buNone/>
            </a:pPr>
            <a:r>
              <a:rPr lang="nl-NL" sz="1600" i="1" dirty="0"/>
              <a:t>Oefenen met (</a:t>
            </a:r>
            <a:r>
              <a:rPr lang="nl-NL" sz="1600" i="1" dirty="0" err="1"/>
              <a:t>bachelorspecifieke</a:t>
            </a:r>
            <a:r>
              <a:rPr lang="nl-NL" sz="1600" i="1" dirty="0"/>
              <a:t>) studievaardigheden.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Wie: 		studenten die nog geen succesvol studieritme te 		pakken hebben</a:t>
            </a:r>
          </a:p>
          <a:p>
            <a:pPr marL="0" indent="0">
              <a:buNone/>
            </a:pPr>
            <a:r>
              <a:rPr lang="nl-NL" sz="2000" dirty="0"/>
              <a:t>Door: 		docenten PB</a:t>
            </a:r>
          </a:p>
          <a:p>
            <a:pPr marL="0" indent="0">
              <a:buNone/>
            </a:pPr>
            <a:r>
              <a:rPr lang="nl-NL" sz="2000" dirty="0"/>
              <a:t>Wanneer: 	7 sessies van 2 uur, november t/m januari </a:t>
            </a:r>
            <a:br>
              <a:rPr lang="nl-NL" sz="2000" dirty="0"/>
            </a:br>
            <a:r>
              <a:rPr lang="nl-NL" sz="2000" dirty="0"/>
              <a:t>		-&gt; </a:t>
            </a:r>
            <a:r>
              <a:rPr lang="nl-NL" sz="2000" i="1" dirty="0"/>
              <a:t>Focus op gedragsverandering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Aanmelden: 	Via mentor, indien jullie samen besluiten dat deze 		training geschikt voor jou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2619375" cy="174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DB75E-01AA-4F1E-8F16-0E8C10EA1590}"/>
              </a:ext>
            </a:extLst>
          </p:cNvPr>
          <p:cNvSpPr txBox="1"/>
          <p:nvPr/>
        </p:nvSpPr>
        <p:spPr>
          <a:xfrm>
            <a:off x="4067944" y="260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Nog niet aangepast naar 2020-2021</a:t>
            </a:r>
          </a:p>
        </p:txBody>
      </p:sp>
    </p:spTree>
    <p:extLst>
      <p:ext uri="{BB962C8B-B14F-4D97-AF65-F5344CB8AC3E}">
        <p14:creationId xmlns:p14="http://schemas.microsoft.com/office/powerpoint/2010/main" val="127421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Gesprek over jouw </a:t>
            </a:r>
            <a:r>
              <a:rPr lang="nl-NL" dirty="0" err="1"/>
              <a:t>studieaanpak</a:t>
            </a:r>
            <a:r>
              <a:rPr lang="nl-NL" dirty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848872" cy="3352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Mentor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Studieadviseur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Trek snel aan de bel als je advies wil om succesvoller te studeren!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4632" cy="838200"/>
          </a:xfrm>
        </p:spPr>
        <p:txBody>
          <a:bodyPr/>
          <a:lstStyle/>
          <a:p>
            <a:r>
              <a:rPr lang="nl-NL" dirty="0"/>
              <a:t>Meld persoonlijke omstandigheden bij mij (zeker als ze je studie beïnvloeden)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514600"/>
            <a:ext cx="8062664" cy="3352800"/>
          </a:xfrm>
        </p:spPr>
        <p:txBody>
          <a:bodyPr/>
          <a:lstStyle/>
          <a:p>
            <a:pPr marL="0" indent="0">
              <a:buNone/>
            </a:pPr>
            <a:r>
              <a:rPr lang="nl-NL" sz="2000" i="1" dirty="0"/>
              <a:t>Gezondheidsproblemen, bijzondere familieomstandigheden, functiebeperking, </a:t>
            </a:r>
            <a:r>
              <a:rPr lang="nl-NL" sz="2000" i="1" dirty="0" err="1"/>
              <a:t>etc</a:t>
            </a:r>
            <a:endParaRPr lang="nl-NL" sz="2000" i="1" dirty="0"/>
          </a:p>
          <a:p>
            <a:pPr marL="0" indent="0">
              <a:buNone/>
            </a:pPr>
            <a:br>
              <a:rPr lang="nl-NL" sz="1800" dirty="0"/>
            </a:br>
            <a:r>
              <a:rPr lang="nl-NL" sz="1800" dirty="0"/>
              <a:t>Melden binnen 2 maanden belangrijk voor: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rgbClr val="FF0000"/>
                </a:solidFill>
              </a:rPr>
              <a:t>BSA (is voorwaarde voor mogelijke dispensatie)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Extra financiering bij studievertraging: als je voldoet aan bepaalde voorwaarden</a:t>
            </a:r>
          </a:p>
          <a:p>
            <a:pPr marL="0" indent="0">
              <a:buNone/>
            </a:pPr>
            <a:br>
              <a:rPr lang="nl-NL" sz="1800" dirty="0"/>
            </a:br>
            <a:endParaRPr lang="nl-NL" sz="1800" dirty="0"/>
          </a:p>
          <a:p>
            <a:pPr marL="0" indent="0">
              <a:buNone/>
            </a:pPr>
            <a:r>
              <a:rPr lang="nl-NL" sz="2400" dirty="0"/>
              <a:t>	Studieadviseur biedt advies in individuele situaties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9552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671">
            <a:off x="5751823" y="428698"/>
            <a:ext cx="3044933" cy="5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Persoonlijke Omstandigheden en studie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Studieadviseur kan ondersteunen en meedenken over wat je nodig hebt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Dit is maatwerk, bijvoorbeeld: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wat extra tijd voor een opdracht als er net iets ingrijpends gebeurd is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in overleg met jou een docent informeren als je dat fijn vindt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aangepaste studieplanning als 100% studeren niet lukt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etc….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0991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24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Studentbegeleiding UvA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630616" cy="4022576"/>
          </a:xfrm>
        </p:spPr>
        <p:txBody>
          <a:bodyPr/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/>
              <a:t>Docenten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/>
              <a:t>Mentor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b="1" dirty="0"/>
              <a:t>Studieadviseur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4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/>
              <a:t>Studenten Services </a:t>
            </a:r>
            <a:r>
              <a:rPr lang="nl-NL" sz="1400" dirty="0"/>
              <a:t>(REC)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hlinkClick r:id="rId2"/>
              </a:rPr>
              <a:t>Studentendecanen</a:t>
            </a:r>
            <a:r>
              <a:rPr lang="nl-NL" sz="1800" dirty="0"/>
              <a:t> (voorzieningen, DUO, topsport)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hlinkClick r:id="rId3"/>
              </a:rPr>
              <a:t>Studentenpsychologen</a:t>
            </a:r>
            <a:r>
              <a:rPr lang="nl-NL" sz="1800" dirty="0"/>
              <a:t>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hlinkClick r:id="rId4"/>
              </a:rPr>
              <a:t>Student </a:t>
            </a:r>
            <a:r>
              <a:rPr lang="nl-NL" sz="1800" dirty="0" err="1">
                <a:hlinkClick r:id="rId4"/>
              </a:rPr>
              <a:t>Careers</a:t>
            </a:r>
            <a:r>
              <a:rPr lang="nl-NL" sz="1800" dirty="0">
                <a:hlinkClick r:id="rId4"/>
              </a:rPr>
              <a:t> Centre </a:t>
            </a:r>
            <a:r>
              <a:rPr lang="nl-NL" sz="1800" dirty="0"/>
              <a:t>(studiekeuzebegeleiding, loopbaan oriëntatie) 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4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/>
              <a:t>Verbonden aan UvA: </a:t>
            </a:r>
            <a:r>
              <a:rPr lang="nl-NL" sz="2400" dirty="0">
                <a:hlinkClick r:id="rId5"/>
              </a:rPr>
              <a:t>studentenartsen</a:t>
            </a:r>
            <a:r>
              <a:rPr lang="nl-NL" sz="2400" dirty="0"/>
              <a:t> </a:t>
            </a:r>
            <a:r>
              <a:rPr lang="nl-NL" sz="1800" dirty="0"/>
              <a:t>(voor studenten die een huisarts in Amsterdam willen)</a:t>
            </a:r>
            <a:endParaRPr lang="nl-NL" sz="1400" dirty="0"/>
          </a:p>
          <a:p>
            <a:pPr lvl="1">
              <a:lnSpc>
                <a:spcPct val="100000"/>
              </a:lnSpc>
            </a:pPr>
            <a:endParaRPr lang="nl-NL" sz="2400" dirty="0"/>
          </a:p>
          <a:p>
            <a:pPr lvl="1"/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Twijfel over studiekeuze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19425"/>
            <a:ext cx="5867400" cy="23431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8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 meer wil en meer kan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err="1"/>
              <a:t>Honours</a:t>
            </a:r>
            <a:r>
              <a:rPr lang="nl-NL" dirty="0"/>
              <a:t> certificaat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Studeren in het buitenland (3</a:t>
            </a:r>
            <a:r>
              <a:rPr lang="nl-NL" baseline="30000" dirty="0"/>
              <a:t>e</a:t>
            </a:r>
            <a:r>
              <a:rPr lang="nl-NL" dirty="0"/>
              <a:t> jaar)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Extra vak(ken)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Combinatie 2 opleidingen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Dubbele bachelor Psychobiologie–Psychologie</a:t>
            </a:r>
            <a:br>
              <a:rPr lang="nl-NL" dirty="0"/>
            </a:br>
            <a:r>
              <a:rPr lang="nl-NL" sz="1800" dirty="0"/>
              <a:t>(start jaar 2, of al één of twee psychologie vakken in semester 2 )</a:t>
            </a:r>
            <a:br>
              <a:rPr lang="nl-NL" sz="1800" dirty="0"/>
            </a:br>
            <a:endParaRPr lang="nl-NL" sz="1800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2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Honours</a:t>
            </a:r>
            <a:r>
              <a:rPr lang="nl-NL" dirty="0"/>
              <a:t> certificaat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514600"/>
            <a:ext cx="7848600" cy="3352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/>
              <a:t>30 EC extra </a:t>
            </a:r>
            <a:r>
              <a:rPr lang="en-US" dirty="0" err="1"/>
              <a:t>binnen</a:t>
            </a:r>
            <a:r>
              <a:rPr lang="en-US" dirty="0"/>
              <a:t> 3 </a:t>
            </a:r>
            <a:r>
              <a:rPr lang="en-US" dirty="0" err="1"/>
              <a:t>jaar</a:t>
            </a:r>
            <a:r>
              <a:rPr lang="en-US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05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cijfers</a:t>
            </a:r>
            <a:r>
              <a:rPr lang="en-US" dirty="0"/>
              <a:t> </a:t>
            </a:r>
            <a:r>
              <a:rPr lang="en-US" dirty="0" err="1"/>
              <a:t>gewogen</a:t>
            </a:r>
            <a:r>
              <a:rPr lang="en-US" dirty="0"/>
              <a:t> </a:t>
            </a:r>
            <a:r>
              <a:rPr lang="en-US" dirty="0" err="1"/>
              <a:t>gemiddelde</a:t>
            </a:r>
            <a:r>
              <a:rPr lang="en-US" dirty="0"/>
              <a:t> ≥ 7,0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0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Starten</a:t>
            </a:r>
            <a:r>
              <a:rPr lang="en-US" dirty="0"/>
              <a:t> in 2e semester of begin 2e </a:t>
            </a:r>
            <a:r>
              <a:rPr lang="en-US" dirty="0" err="1"/>
              <a:t>jaar</a:t>
            </a:r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sz="2400" i="1" dirty="0"/>
              <a:t>Meer </a:t>
            </a:r>
            <a:r>
              <a:rPr lang="en-US" sz="2400" i="1" dirty="0" err="1"/>
              <a:t>informatie</a:t>
            </a:r>
            <a:r>
              <a:rPr lang="en-US" sz="2400" i="1" dirty="0"/>
              <a:t> </a:t>
            </a:r>
            <a:r>
              <a:rPr lang="en-US" sz="2400" i="1" dirty="0" err="1"/>
              <a:t>en</a:t>
            </a:r>
            <a:r>
              <a:rPr lang="en-US" sz="2400" i="1" dirty="0"/>
              <a:t> de </a:t>
            </a:r>
            <a:r>
              <a:rPr lang="en-US" sz="2400" i="1" dirty="0" err="1"/>
              <a:t>voorwaarden</a:t>
            </a:r>
            <a:r>
              <a:rPr lang="en-US" sz="2400" i="1" dirty="0"/>
              <a:t>: </a:t>
            </a:r>
            <a:r>
              <a:rPr lang="en-US" sz="2400" i="1" dirty="0">
                <a:hlinkClick r:id="rId2"/>
              </a:rPr>
              <a:t>www.student.uva.nl/pb</a:t>
            </a:r>
            <a:r>
              <a:rPr lang="en-US" sz="2400" i="1" dirty="0"/>
              <a:t> &gt; A-Z &gt; </a:t>
            </a:r>
            <a:r>
              <a:rPr lang="en-US" sz="2400" i="1" dirty="0" err="1"/>
              <a:t>Honoursprogramma</a:t>
            </a:r>
            <a:endParaRPr lang="en-US" sz="24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473925"/>
            <a:ext cx="914400" cy="20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2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Studeren in het buitenland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Semester 1 of 2 van jaar 3 (vrije keuzeruimte)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Minimaal 1 jaar voor vertrek starten met oriënteren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400" dirty="0"/>
              <a:t>Wie nu al informatie wil over mogelijkheden: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i="1" dirty="0"/>
              <a:t>www.buitenland.uva.nl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Op de opleidingspagina in Canvas staat informatie specifiek voor PB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8"/>
            <a:ext cx="1986104" cy="21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9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Bindend Studieadvies (BSA)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400" dirty="0">
                <a:solidFill>
                  <a:srgbClr val="000000"/>
                </a:solidFill>
                <a:sym typeface="Gill Sans" charset="0"/>
              </a:rPr>
              <a:t>		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60 ECTS 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Gefeliciteerd! Je mag door naar het tweede jaar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endParaRPr lang="nl-NL" altLang="en-US" sz="2000" dirty="0">
              <a:solidFill>
                <a:srgbClr val="000000"/>
              </a:solidFill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endParaRPr lang="nl-NL" altLang="en-US" sz="2000" dirty="0">
              <a:solidFill>
                <a:srgbClr val="000000"/>
              </a:solidFill>
              <a:sym typeface="Gill Sans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42-59 ECTS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Je mag door maar…! 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Focus je op 1</a:t>
            </a:r>
            <a:r>
              <a:rPr lang="nl-NL" altLang="en-US" sz="2000" baseline="30000" dirty="0">
                <a:solidFill>
                  <a:srgbClr val="000000"/>
                </a:solidFill>
                <a:sym typeface="Gill Sans" charset="0"/>
              </a:rPr>
              <a:t>e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-jaars vakken &gt; studievertraging</a:t>
            </a:r>
          </a:p>
          <a:p>
            <a:pPr marL="0" indent="0" eaLnBrk="1" hangingPunct="1">
              <a:spcBef>
                <a:spcPct val="0"/>
              </a:spcBef>
              <a:buNone/>
            </a:pP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</a:t>
            </a:r>
            <a:r>
              <a:rPr lang="nl-NL" altLang="en-US" sz="2000">
                <a:solidFill>
                  <a:srgbClr val="000000"/>
                </a:solidFill>
                <a:sym typeface="Gill Sans" charset="0"/>
              </a:rPr>
              <a:t>	0-41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ECTS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Stoppen met studie!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3 jaar niet inschrijven voor Psychobiologie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nl-NL" sz="2000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Connector 6"/>
          <p:cNvSpPr>
            <a:spLocks noChangeArrowheads="1"/>
          </p:cNvSpPr>
          <p:nvPr/>
        </p:nvSpPr>
        <p:spPr bwMode="auto">
          <a:xfrm>
            <a:off x="1043608" y="2564904"/>
            <a:ext cx="576263" cy="574675"/>
          </a:xfrm>
          <a:prstGeom prst="flowChartConnector">
            <a:avLst/>
          </a:prstGeom>
          <a:solidFill>
            <a:srgbClr val="00B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Flowchart: Connector 7"/>
          <p:cNvSpPr>
            <a:spLocks noChangeArrowheads="1"/>
          </p:cNvSpPr>
          <p:nvPr/>
        </p:nvSpPr>
        <p:spPr bwMode="auto">
          <a:xfrm>
            <a:off x="1043607" y="3797888"/>
            <a:ext cx="576263" cy="576262"/>
          </a:xfrm>
          <a:prstGeom prst="flowChartConnector">
            <a:avLst/>
          </a:prstGeom>
          <a:solidFill>
            <a:srgbClr val="FF8D0D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Flowchart: Connector 4"/>
          <p:cNvSpPr>
            <a:spLocks noChangeArrowheads="1"/>
          </p:cNvSpPr>
          <p:nvPr/>
        </p:nvSpPr>
        <p:spPr bwMode="auto">
          <a:xfrm>
            <a:off x="1043608" y="5013176"/>
            <a:ext cx="576263" cy="576263"/>
          </a:xfrm>
          <a:prstGeom prst="flowChartConnector">
            <a:avLst/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4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Aanvullende ingangseisen 2</a:t>
            </a:r>
            <a:r>
              <a:rPr lang="nl-NL" baseline="30000" dirty="0"/>
              <a:t>e</a:t>
            </a:r>
            <a:r>
              <a:rPr lang="nl-NL" dirty="0"/>
              <a:t>-jaars vakken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Miniscriptie ingangseis: </a:t>
            </a:r>
            <a:r>
              <a:rPr lang="nl-NL" sz="2000" b="1" dirty="0">
                <a:solidFill>
                  <a:srgbClr val="FF0000"/>
                </a:solidFill>
              </a:rPr>
              <a:t>ABV 1.1 en 1.2 </a:t>
            </a:r>
            <a:r>
              <a:rPr lang="nl-NL" sz="2000" dirty="0"/>
              <a:t>behaald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Experimentatie jaar 2 ingangseis: </a:t>
            </a:r>
            <a:r>
              <a:rPr lang="nl-NL" sz="2000" dirty="0" err="1"/>
              <a:t>MvO</a:t>
            </a:r>
            <a:r>
              <a:rPr lang="nl-NL" sz="2000" dirty="0"/>
              <a:t> en Statistiek 1 en </a:t>
            </a:r>
            <a:r>
              <a:rPr lang="nl-NL" sz="2000" b="1" dirty="0">
                <a:solidFill>
                  <a:srgbClr val="FF0000"/>
                </a:solidFill>
              </a:rPr>
              <a:t>ABV 1.1 en 1.2 </a:t>
            </a:r>
            <a:r>
              <a:rPr lang="nl-NL" sz="2000" dirty="0"/>
              <a:t>behaald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nl-NL" sz="2000" i="1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Niet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afronden</a:t>
            </a:r>
            <a:r>
              <a:rPr lang="en-US" dirty="0">
                <a:solidFill>
                  <a:srgbClr val="FF0000"/>
                </a:solidFill>
              </a:rPr>
              <a:t> van ABV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niet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deelnemen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Experimentatie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jaar</a:t>
            </a:r>
            <a:r>
              <a:rPr lang="en-US" dirty="0">
                <a:solidFill>
                  <a:srgbClr val="FF0000"/>
                </a:solidFill>
              </a:rPr>
              <a:t> 2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err="1">
                <a:solidFill>
                  <a:srgbClr val="FF0000"/>
                </a:solidFill>
              </a:rPr>
              <a:t>een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jaar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studievertraging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Connector 7"/>
          <p:cNvSpPr>
            <a:spLocks noChangeArrowheads="1"/>
          </p:cNvSpPr>
          <p:nvPr/>
        </p:nvSpPr>
        <p:spPr bwMode="auto">
          <a:xfrm>
            <a:off x="467544" y="2874671"/>
            <a:ext cx="576263" cy="576262"/>
          </a:xfrm>
          <a:prstGeom prst="flowChartConnector">
            <a:avLst/>
          </a:prstGeom>
          <a:solidFill>
            <a:srgbClr val="FF8D0D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5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BSA uitslag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52936"/>
            <a:ext cx="7630616" cy="3014464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13 van de 14 dispensatieverzoeken gehonoreerd</a:t>
            </a:r>
          </a:p>
          <a:p>
            <a:r>
              <a:rPr lang="nl-NL" dirty="0"/>
              <a:t>19 studenten negatief advies: </a:t>
            </a:r>
            <a:br>
              <a:rPr lang="nl-NL" dirty="0"/>
            </a:br>
            <a:r>
              <a:rPr lang="nl-NL" dirty="0"/>
              <a:t>Groot deel hiervan: tussentijds uitgeschreven/ niet hele studiejaar actief/ verkeerde studiekeuze</a:t>
            </a:r>
          </a:p>
          <a:p>
            <a:r>
              <a:rPr lang="nl-NL" dirty="0"/>
              <a:t>+/- 2 studenten die mogelijk wel door wilden maar niet mochten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68CDF-8CB8-48B3-BA10-0C9D83636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30736"/>
            <a:ext cx="7287148" cy="562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BA9347-8A1B-4EF6-973F-AF75F46F445B}"/>
              </a:ext>
            </a:extLst>
          </p:cNvPr>
          <p:cNvSpPr txBox="1"/>
          <p:nvPr/>
        </p:nvSpPr>
        <p:spPr>
          <a:xfrm>
            <a:off x="4788024" y="26064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In 2019-2020 is vanwege COVID 19 geen negatief BSA gegeven dus hier staan de cijfers van het jaar er voor.</a:t>
            </a:r>
          </a:p>
        </p:txBody>
      </p:sp>
    </p:spTree>
    <p:extLst>
      <p:ext uri="{BB962C8B-B14F-4D97-AF65-F5344CB8AC3E}">
        <p14:creationId xmlns:p14="http://schemas.microsoft.com/office/powerpoint/2010/main" val="1453101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1 februari uitschrijven = geen BSA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Mogelijkheid tot </a:t>
            </a:r>
            <a:r>
              <a:rPr lang="nl-NL" dirty="0" err="1"/>
              <a:t>herinschrijving</a:t>
            </a:r>
            <a:r>
              <a:rPr lang="nl-NL" dirty="0"/>
              <a:t> 2021-2022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53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391400" cy="1076672"/>
          </a:xfrm>
        </p:spPr>
        <p:txBody>
          <a:bodyPr/>
          <a:lstStyle/>
          <a:p>
            <a:r>
              <a:rPr lang="nl-NL" dirty="0"/>
              <a:t>Specifieke informatie voor PB: </a:t>
            </a:r>
            <a:br>
              <a:rPr lang="nl-NL" dirty="0"/>
            </a:br>
            <a:r>
              <a:rPr lang="nl-NL" dirty="0"/>
              <a:t>Canvas </a:t>
            </a:r>
            <a:r>
              <a:rPr lang="nl-NL" i="1" u="sng" dirty="0"/>
              <a:t>opleidingspagina</a:t>
            </a:r>
            <a:r>
              <a:rPr lang="nl-NL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CD1A5-E402-488D-B1F2-4D660C46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https://canvas.uva.nl/ kies bij </a:t>
            </a:r>
            <a:br>
              <a:rPr lang="nl-NL" dirty="0"/>
            </a:br>
            <a:r>
              <a:rPr lang="nl-NL" dirty="0"/>
              <a:t>courses de </a:t>
            </a:r>
            <a:r>
              <a:rPr lang="nl-NL" i="1" u="sng" dirty="0">
                <a:hlinkClick r:id="rId2"/>
              </a:rPr>
              <a:t>opleidingspagina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0C4A90-F329-4D5A-A0A5-C82D19EAC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30" y="1426127"/>
            <a:ext cx="2025650" cy="208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5D166B-B7D4-4F44-9A9E-F7FC68B98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8" y="3788110"/>
            <a:ext cx="8689424" cy="251410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C851A1A-A2B7-4A31-B786-4FDF8211D32C}"/>
              </a:ext>
            </a:extLst>
          </p:cNvPr>
          <p:cNvSpPr/>
          <p:nvPr/>
        </p:nvSpPr>
        <p:spPr>
          <a:xfrm rot="19668229">
            <a:off x="5573493" y="2620038"/>
            <a:ext cx="602150" cy="31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562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391400" cy="1080864"/>
          </a:xfrm>
        </p:spPr>
        <p:txBody>
          <a:bodyPr/>
          <a:lstStyle/>
          <a:p>
            <a:r>
              <a:rPr lang="nl-NL" dirty="0"/>
              <a:t>Algemene informatie: </a:t>
            </a:r>
            <a:br>
              <a:rPr lang="nl-NL" dirty="0"/>
            </a:br>
            <a:r>
              <a:rPr lang="nl-NL" dirty="0"/>
              <a:t>student.uva.nl/pb &gt; A-Z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E888E-E464-4B9D-AABB-4F82CC50737C}" type="slidenum">
              <a:rPr lang="en-US" smtClean="0"/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8" y="2354690"/>
            <a:ext cx="7848872" cy="4133023"/>
          </a:xfrm>
        </p:spPr>
      </p:pic>
    </p:spTree>
    <p:extLst>
      <p:ext uri="{BB962C8B-B14F-4D97-AF65-F5344CB8AC3E}">
        <p14:creationId xmlns:p14="http://schemas.microsoft.com/office/powerpoint/2010/main" val="344849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206680" cy="838200"/>
          </a:xfrm>
        </p:spPr>
        <p:txBody>
          <a:bodyPr/>
          <a:lstStyle/>
          <a:p>
            <a:r>
              <a:rPr lang="nl-NL" dirty="0"/>
              <a:t>De studieadviseur biedt ondersteuning bij: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6832"/>
            <a:ext cx="7391400" cy="4464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Vragen over efficiënt en effectief studeren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Balans studie en ontspanning / stressklachten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altLang="nl-NL" sz="2400" dirty="0"/>
              <a:t>Moeite met thuis studeren in corona-tijd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Persoonlijke omstandigheden / ziekte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Extra uitdaging nodig (extra vakken/honours)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Studieplanning en studievoortgang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Studievertraging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Keuzes/twijfel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Vragen over regelgeving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altLang="en-US" sz="2400" dirty="0"/>
              <a:t>Vragen over studeren in het buitenland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95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A467B7F4-0F26-48C2-9368-73B199235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Bereikbaarheid studieadviseur </a:t>
            </a:r>
            <a:br>
              <a:rPr lang="nl-NL" altLang="nl-NL"/>
            </a:br>
            <a:r>
              <a:rPr lang="nl-NL" altLang="nl-NL"/>
              <a:t>Marleen Enschedé </a:t>
            </a:r>
            <a:r>
              <a:rPr lang="nl-NL" altLang="nl-NL" sz="1800"/>
              <a:t>(voorlopig grotendeels op afstand)</a:t>
            </a:r>
            <a:endParaRPr lang="nl-NL" altLang="nl-N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483F95-D16E-4365-80C9-D5FDBC2F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4600"/>
            <a:ext cx="8134350" cy="33528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nl-NL" sz="2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Emailadres</a:t>
            </a:r>
            <a:r>
              <a:rPr lang="nl-NL" sz="2300" dirty="0"/>
              <a:t>: </a:t>
            </a:r>
            <a:r>
              <a:rPr lang="nl-NL" sz="2300" dirty="0">
                <a:hlinkClick r:id="rId2"/>
              </a:rPr>
              <a:t>m.enschede@uva.nl</a:t>
            </a:r>
            <a:r>
              <a:rPr lang="nl-NL" sz="2300" dirty="0"/>
              <a:t>, tel: 020-525 7403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nl-NL" sz="2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Belafspraak</a:t>
            </a:r>
            <a:r>
              <a:rPr lang="nl-NL" sz="2300" dirty="0"/>
              <a:t> </a:t>
            </a:r>
            <a:r>
              <a:rPr lang="nl-NL" sz="2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maken</a:t>
            </a:r>
            <a:r>
              <a:rPr lang="nl-NL" sz="2300" dirty="0"/>
              <a:t> via online agenda: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nl-NL" sz="2300" dirty="0"/>
              <a:t>student.uva.nl/pb &gt; 'A-Z' &gt; ‘Studieadviseur FNWI’ &gt;  ‘Maak een afspraak’</a:t>
            </a:r>
            <a:br>
              <a:rPr lang="nl-NL" dirty="0"/>
            </a:br>
            <a:r>
              <a:rPr lang="nl-NL" sz="2300" dirty="0"/>
              <a:t>- </a:t>
            </a:r>
            <a:r>
              <a:rPr lang="nl-NL" sz="2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Inloopspreekuur in Zoom </a:t>
            </a:r>
            <a:r>
              <a:rPr lang="nl-NL" sz="2300" dirty="0"/>
              <a:t>(korte vragen): vooraf aanmelden </a:t>
            </a:r>
            <a:r>
              <a:rPr lang="nl-NL" sz="2300" dirty="0">
                <a:hlinkClick r:id="rId3"/>
              </a:rPr>
              <a:t>via link op Canvas</a:t>
            </a:r>
            <a:endParaRPr lang="nl-NL" sz="1800" i="1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nl-NL" sz="23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nl-NL" sz="2300" dirty="0"/>
              <a:t>Werkdagen di, wo-ochtend, do, vr</a:t>
            </a:r>
          </a:p>
        </p:txBody>
      </p:sp>
      <p:sp>
        <p:nvSpPr>
          <p:cNvPr id="16388" name="Slide Number Placeholder 1">
            <a:extLst>
              <a:ext uri="{FF2B5EF4-FFF2-40B4-BE49-F238E27FC236}">
                <a16:creationId xmlns:a16="http://schemas.microsoft.com/office/drawing/2014/main" id="{E3E3758E-A19A-4F7F-9410-51F1CFA2E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 2" panose="05020102010507070707" pitchFamily="18" charset="2"/>
              <a:buChar char="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buSzPct val="60000"/>
              <a:buFont typeface="Wingdings 2" panose="05020102010507070707" pitchFamily="18" charset="2"/>
              <a:buChar char="£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SzPct val="80000"/>
              <a:buFont typeface="Wingdings 2" panose="05020102010507070707" pitchFamily="18" charset="2"/>
              <a:buChar char="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SzPct val="80000"/>
              <a:buFont typeface="Wingdings 2" panose="05020102010507070707" pitchFamily="18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anose="05020102010507070707" pitchFamily="18" charset="2"/>
              <a:buChar char="Ò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5B5587-35F1-485C-9BFE-7A349F4A8A68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3A3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Doorverwijzen naar SA bij persoonlijke omstandigheden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391400" cy="3722712"/>
          </a:xfrm>
        </p:spPr>
        <p:txBody>
          <a:bodyPr/>
          <a:lstStyle/>
          <a:p>
            <a:r>
              <a:rPr lang="nl-NL" dirty="0"/>
              <a:t>Belangrijk dat studenten persoonlijke omstandigheden ook bij studieadviseur melden </a:t>
            </a:r>
            <a:br>
              <a:rPr lang="nl-NL" dirty="0"/>
            </a:br>
            <a:r>
              <a:rPr lang="nl-NL" dirty="0"/>
              <a:t>vanwege: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BSA (ook als vertraging nog niet zeker is!)</a:t>
            </a:r>
          </a:p>
          <a:p>
            <a:pPr lvl="1">
              <a:lnSpc>
                <a:spcPct val="100000"/>
              </a:lnSpc>
            </a:pPr>
            <a:r>
              <a:rPr lang="nl-NL" dirty="0" err="1"/>
              <a:t>Evt</a:t>
            </a:r>
            <a:r>
              <a:rPr lang="nl-NL" dirty="0"/>
              <a:t> extra financiering bij uitloop</a:t>
            </a:r>
          </a:p>
          <a:p>
            <a:r>
              <a:rPr lang="nl-NL" dirty="0"/>
              <a:t>Daarnaast kijk ik met de student of aanpassingen nodig zijn: maatwerk</a:t>
            </a:r>
          </a:p>
          <a:p>
            <a:pPr marL="457200" lvl="1" indent="0">
              <a:lnSpc>
                <a:spcPct val="100000"/>
              </a:lnSpc>
              <a:buNone/>
            </a:pPr>
            <a:br>
              <a:rPr lang="nl-NL" dirty="0"/>
            </a:br>
            <a:endParaRPr lang="nl-NL" dirty="0"/>
          </a:p>
          <a:p>
            <a:pPr lvl="1">
              <a:lnSpc>
                <a:spcPct val="100000"/>
              </a:lnSpc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9CAA2-3ACE-4C8E-AB68-ECEF17DC33C8}"/>
              </a:ext>
            </a:extLst>
          </p:cNvPr>
          <p:cNvSpPr txBox="1"/>
          <p:nvPr/>
        </p:nvSpPr>
        <p:spPr>
          <a:xfrm>
            <a:off x="6300192" y="2133600"/>
            <a:ext cx="243840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 ook per email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A6262C5-C20C-4635-A89B-CEEB1F3F429F}"/>
              </a:ext>
            </a:extLst>
          </p:cNvPr>
          <p:cNvSpPr/>
          <p:nvPr/>
        </p:nvSpPr>
        <p:spPr>
          <a:xfrm>
            <a:off x="7473673" y="2636912"/>
            <a:ext cx="45719" cy="3348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3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nl-NL" dirty="0"/>
              <a:t>Studentenpsychologen - UvA algemeen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918648" cy="3856856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nl-NL" sz="2400" dirty="0"/>
              <a:t>Student.uva.nl/pb &gt; A-Z &gt; psychologen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Kortdurende hulp (max 5 gesprekken) voor niet al te ernstige problematiek (</a:t>
            </a:r>
            <a:r>
              <a:rPr lang="nl-NL" sz="2400" dirty="0">
                <a:hlinkClick r:id="rId2"/>
              </a:rPr>
              <a:t>zie website</a:t>
            </a:r>
            <a:r>
              <a:rPr lang="nl-NL" sz="2400" dirty="0"/>
              <a:t> wat wel/niet)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Aanmelden via website </a:t>
            </a:r>
            <a:r>
              <a:rPr lang="nl-NL" sz="2400" dirty="0" err="1"/>
              <a:t>dmv</a:t>
            </a:r>
            <a:r>
              <a:rPr lang="nl-NL" sz="2400" dirty="0"/>
              <a:t> formulier. Momenteel gesprekken online. Geen verwijzing nodig.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Studenten worden op basis van hulpvraag geplaatst bij een van de studentenpsychologen</a:t>
            </a:r>
          </a:p>
          <a:p>
            <a:pPr lvl="1">
              <a:lnSpc>
                <a:spcPct val="100000"/>
              </a:lnSpc>
            </a:pPr>
            <a:endParaRPr lang="nl-NL" sz="2400" dirty="0"/>
          </a:p>
          <a:p>
            <a:pPr lvl="1">
              <a:lnSpc>
                <a:spcPct val="100000"/>
              </a:lnSpc>
            </a:pPr>
            <a:r>
              <a:rPr lang="nl-NL" sz="2000" dirty="0"/>
              <a:t>(Zijn de klachten ernstig of bestaan ze al langer, dan kan de student naar de huisarts voor een verwijzing naar reguliere psycholoog/GGZ)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5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nl-NL" dirty="0"/>
              <a:t>Studentenpsychologen - FNWI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2896"/>
            <a:ext cx="7918648" cy="335280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nl-NL" sz="2400" dirty="0"/>
              <a:t>Studentenpsycholoog Ineke Bostelaar is aan onze faculteit verbonden.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Voor studenten die aan een enkel gesprek genoeg hebben of bij twijfel over hulp studentenpsycholoog op goede plek zijn. Afspraak via Marleen. 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Ook voor vragen </a:t>
            </a:r>
            <a:r>
              <a:rPr lang="nl-NL" sz="2400" dirty="0" err="1"/>
              <a:t>SA’s</a:t>
            </a:r>
            <a:r>
              <a:rPr lang="nl-NL" sz="2400" dirty="0"/>
              <a:t> en mentoren is Ineke beschikbaar. Email: </a:t>
            </a:r>
            <a:r>
              <a:rPr lang="nl-NL" sz="2400" dirty="0">
                <a:hlinkClick r:id="rId2"/>
              </a:rPr>
              <a:t>E.C.Bostelaar@uva.nl</a:t>
            </a:r>
            <a:endParaRPr lang="nl-NL" sz="2400" dirty="0"/>
          </a:p>
          <a:p>
            <a:pPr lvl="1">
              <a:lnSpc>
                <a:spcPct val="100000"/>
              </a:lnSpc>
            </a:pPr>
            <a:r>
              <a:rPr lang="nl-NL" sz="2400" dirty="0"/>
              <a:t>Ineke is ook begeleider van het </a:t>
            </a:r>
            <a:r>
              <a:rPr lang="nl-NL" sz="2400" dirty="0">
                <a:hlinkClick r:id="rId3"/>
              </a:rPr>
              <a:t>ASS-project</a:t>
            </a:r>
            <a:r>
              <a:rPr lang="nl-NL" sz="2400" dirty="0"/>
              <a:t>.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4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F06E-8075-4D96-BB26-54AC3EA1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7848600" cy="838200"/>
          </a:xfrm>
        </p:spPr>
        <p:txBody>
          <a:bodyPr/>
          <a:lstStyle/>
          <a:p>
            <a:r>
              <a:rPr lang="nl-NL" dirty="0"/>
              <a:t>Na mentorgesprekken overleg SA-mentor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C82D-0075-401B-BE49-FB54EB0A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er studenten over wie ik iets moet weten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bij Persoonlijke Omstandigheden (PO), is iemand bij mij bekend?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ook bij moeilijkheden in werkgroep of twijfel over niveau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C93A0-3541-428D-9D2F-0495C6DA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1A346-5A6A-4722-8334-4345DFC5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8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C8B3-8684-4636-B415-5E44F236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Ik ben ook bereikbaar voor vragen van jullie of om mee te denken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8506-E4C7-480C-A9E6-95E8EEA2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Bijvoorbeeld als je je zorgen om een student maakt </a:t>
            </a:r>
          </a:p>
          <a:p>
            <a:r>
              <a:rPr lang="nl-NL" dirty="0"/>
              <a:t>Twijfelt of je iemand zal doorsturen</a:t>
            </a:r>
          </a:p>
          <a:p>
            <a:r>
              <a:rPr lang="nl-NL" dirty="0"/>
              <a:t>….</a:t>
            </a:r>
          </a:p>
          <a:p>
            <a:r>
              <a:rPr lang="nl-NL" dirty="0"/>
              <a:t>Kan ook anoniem (dus zonder naam van de student te noemen</a:t>
            </a:r>
          </a:p>
          <a:p>
            <a:pPr marL="1828800" lvl="4" indent="0">
              <a:buNone/>
            </a:pPr>
            <a:r>
              <a:rPr lang="nl-NL" dirty="0"/>
              <a:t>	</a:t>
            </a:r>
            <a:r>
              <a:rPr lang="nl-NL" sz="2800" dirty="0"/>
              <a:t>Mail of bel mij!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F98C9-E2EE-48B5-AE4F-F0469BAD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E96FE-7042-47BA-BE1A-61607767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391400" cy="838200"/>
          </a:xfrm>
        </p:spPr>
        <p:txBody>
          <a:bodyPr/>
          <a:lstStyle/>
          <a:p>
            <a:r>
              <a:rPr lang="nl-NL" dirty="0"/>
              <a:t>Ik wil niet verder in het onderzoek….</a:t>
            </a:r>
            <a:br>
              <a:rPr lang="nl-NL" dirty="0"/>
            </a:br>
            <a:r>
              <a:rPr lang="nl-NL" dirty="0"/>
              <a:t>		‘dat hoeft ook niet’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391400" cy="3722712"/>
          </a:xfrm>
        </p:spPr>
        <p:txBody>
          <a:bodyPr/>
          <a:lstStyle/>
          <a:p>
            <a:r>
              <a:rPr lang="nl-NL" dirty="0"/>
              <a:t>Informatie over (andere) masters op Canvas </a:t>
            </a:r>
            <a:br>
              <a:rPr lang="nl-NL" dirty="0"/>
            </a:br>
            <a:r>
              <a:rPr lang="nl-NL" dirty="0"/>
              <a:t>”</a:t>
            </a:r>
            <a:r>
              <a:rPr lang="nl-NL" i="1" dirty="0">
                <a:hlinkClick r:id="rId2"/>
              </a:rPr>
              <a:t>Studie- en loopbaanoriëntatie</a:t>
            </a:r>
            <a:r>
              <a:rPr lang="nl-NL" i="1" dirty="0"/>
              <a:t>”</a:t>
            </a:r>
            <a:r>
              <a:rPr lang="nl-NL" dirty="0"/>
              <a:t> ook voor docenten toegankelijk</a:t>
            </a:r>
          </a:p>
          <a:p>
            <a:r>
              <a:rPr lang="nl-NL" dirty="0"/>
              <a:t>Steeds bredere uitstroom</a:t>
            </a:r>
          </a:p>
          <a:p>
            <a:r>
              <a:rPr lang="nl-NL" dirty="0"/>
              <a:t>Binnen jaar 3 max </a:t>
            </a:r>
            <a:r>
              <a:rPr lang="nl-NL" dirty="0">
                <a:solidFill>
                  <a:srgbClr val="FF0000"/>
                </a:solidFill>
              </a:rPr>
              <a:t>42 EC </a:t>
            </a:r>
            <a:r>
              <a:rPr lang="nl-NL" dirty="0"/>
              <a:t>invullen als vrije keuzeruimte &gt; mogelijkheden voor andere richting</a:t>
            </a:r>
          </a:p>
          <a:p>
            <a:r>
              <a:rPr lang="nl-NL" dirty="0"/>
              <a:t>Ga in gesprek met studieadviseur en/of docenten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062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5019</TotalTime>
  <Words>1406</Words>
  <Application>Microsoft Office PowerPoint</Application>
  <PresentationFormat>On-screen Show (4:3)</PresentationFormat>
  <Paragraphs>217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Gill Sans</vt:lpstr>
      <vt:lpstr>Wingdings</vt:lpstr>
      <vt:lpstr>Wingdings 2</vt:lpstr>
      <vt:lpstr>Standaardontwerp</vt:lpstr>
      <vt:lpstr>2_Standaardontwerp</vt:lpstr>
      <vt:lpstr>4_Standaardontwerp</vt:lpstr>
      <vt:lpstr>1_Standaardontwerp</vt:lpstr>
      <vt:lpstr>Studieadviseur PB Marleen Enschedé</vt:lpstr>
      <vt:lpstr>Studentbegeleiding UvA</vt:lpstr>
      <vt:lpstr>De studieadviseur biedt ondersteuning bij:</vt:lpstr>
      <vt:lpstr>Doorverwijzen naar SA bij persoonlijke omstandigheden</vt:lpstr>
      <vt:lpstr>Studentenpsychologen - UvA algemeen</vt:lpstr>
      <vt:lpstr>Studentenpsychologen - FNWI</vt:lpstr>
      <vt:lpstr>Na mentorgesprekken overleg SA-mentor</vt:lpstr>
      <vt:lpstr>Ik ben ook bereikbaar voor vragen van jullie of om mee te denken</vt:lpstr>
      <vt:lpstr>Ik wil niet verder in het onderzoek….   ‘dat hoeft ook niet’</vt:lpstr>
      <vt:lpstr>Voorbeelden van andere mogelijkheden binnen UvA</vt:lpstr>
      <vt:lpstr>Eerstegeneratiestudenten</vt:lpstr>
      <vt:lpstr>Hier volgen een aantal dia’s uit voorlichting die jaar 1 nog zal krijgen</vt:lpstr>
      <vt:lpstr>Wil je efficiënter studeren? Er zijn veel tips die je direct kunt toepassen… </vt:lpstr>
      <vt:lpstr>UvA biedt ondersteuning</vt:lpstr>
      <vt:lpstr>UvA biedt ondersteuning</vt:lpstr>
      <vt:lpstr>PB biedt ondersteuning</vt:lpstr>
      <vt:lpstr>Gesprek over jouw studieaanpak  </vt:lpstr>
      <vt:lpstr>Meld persoonlijke omstandigheden bij mij (zeker als ze je studie beïnvloeden)</vt:lpstr>
      <vt:lpstr>Persoonlijke Omstandigheden en studie</vt:lpstr>
      <vt:lpstr>Twijfel over studiekeuze</vt:lpstr>
      <vt:lpstr>Voor wie meer wil en meer kan</vt:lpstr>
      <vt:lpstr>Honours certificaat</vt:lpstr>
      <vt:lpstr>Studeren in het buitenland  </vt:lpstr>
      <vt:lpstr>Bindend Studieadvies (BSA)</vt:lpstr>
      <vt:lpstr>Aanvullende ingangseisen 2e-jaars vakken</vt:lpstr>
      <vt:lpstr>BSA uitslag 2018-2019</vt:lpstr>
      <vt:lpstr>Voor 1 februari uitschrijven = geen BSA</vt:lpstr>
      <vt:lpstr>Specifieke informatie voor PB:  Canvas opleidingspagina </vt:lpstr>
      <vt:lpstr>Algemene informatie:  student.uva.nl/pb &gt; A-Z</vt:lpstr>
      <vt:lpstr>Bereikbaarheid studieadviseur  Marleen Enschedé (voorlopig grotendeels op afstand)</vt:lpstr>
    </vt:vector>
  </TitlesOfParts>
  <Company>moi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</dc:creator>
  <cp:lastModifiedBy>Marleen Enschede</cp:lastModifiedBy>
  <cp:revision>191</cp:revision>
  <cp:lastPrinted>2015-10-08T13:06:58Z</cp:lastPrinted>
  <dcterms:created xsi:type="dcterms:W3CDTF">2007-08-09T18:52:28Z</dcterms:created>
  <dcterms:modified xsi:type="dcterms:W3CDTF">2020-09-15T11:40:07Z</dcterms:modified>
</cp:coreProperties>
</file>