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708" r:id="rId3"/>
  </p:sldMasterIdLst>
  <p:notesMasterIdLst>
    <p:notesMasterId r:id="rId35"/>
  </p:notesMasterIdLst>
  <p:handoutMasterIdLst>
    <p:handoutMasterId r:id="rId36"/>
  </p:handoutMasterIdLst>
  <p:sldIdLst>
    <p:sldId id="326" r:id="rId4"/>
    <p:sldId id="347" r:id="rId5"/>
    <p:sldId id="343" r:id="rId6"/>
    <p:sldId id="329" r:id="rId7"/>
    <p:sldId id="348" r:id="rId8"/>
    <p:sldId id="349" r:id="rId9"/>
    <p:sldId id="307" r:id="rId10"/>
    <p:sldId id="330" r:id="rId11"/>
    <p:sldId id="314" r:id="rId12"/>
    <p:sldId id="316" r:id="rId13"/>
    <p:sldId id="315" r:id="rId14"/>
    <p:sldId id="331" r:id="rId15"/>
    <p:sldId id="332" r:id="rId16"/>
    <p:sldId id="317" r:id="rId17"/>
    <p:sldId id="318" r:id="rId18"/>
    <p:sldId id="333" r:id="rId19"/>
    <p:sldId id="334" r:id="rId20"/>
    <p:sldId id="283" r:id="rId21"/>
    <p:sldId id="284" r:id="rId22"/>
    <p:sldId id="286" r:id="rId23"/>
    <p:sldId id="306" r:id="rId24"/>
    <p:sldId id="311" r:id="rId25"/>
    <p:sldId id="342" r:id="rId26"/>
    <p:sldId id="322" r:id="rId27"/>
    <p:sldId id="323" r:id="rId28"/>
    <p:sldId id="324" r:id="rId29"/>
    <p:sldId id="325" r:id="rId30"/>
    <p:sldId id="338" r:id="rId31"/>
    <p:sldId id="339" r:id="rId32"/>
    <p:sldId id="340" r:id="rId33"/>
    <p:sldId id="341" r:id="rId3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schede, Marleen" initials="EM" lastIdx="0" clrIdx="0">
    <p:extLst>
      <p:ext uri="{19B8F6BF-5375-455C-9EA6-DF929625EA0E}">
        <p15:presenceInfo xmlns:p15="http://schemas.microsoft.com/office/powerpoint/2012/main" userId="S-1-5-21-117609710-920026266-1801674531-1212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B68"/>
    <a:srgbClr val="E98300"/>
    <a:srgbClr val="004E92"/>
    <a:srgbClr val="257835"/>
    <a:srgbClr val="90003E"/>
    <a:srgbClr val="BEB511"/>
    <a:srgbClr val="BC0031"/>
    <a:srgbClr val="003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79" autoAdjust="0"/>
    <p:restoredTop sz="87699" autoAdjust="0"/>
  </p:normalViewPr>
  <p:slideViewPr>
    <p:cSldViewPr>
      <p:cViewPr varScale="1">
        <p:scale>
          <a:sx n="68" d="100"/>
          <a:sy n="68" d="100"/>
        </p:scale>
        <p:origin x="15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AD5A0531-B348-4EEE-9C53-DA1B38862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16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opmaakprofielen van de modeltekst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5BBECCA3-E2E6-4153-9B57-33D6199AB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1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8153400" cy="1066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Titelstijl van model bewerken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8153400" cy="609600"/>
          </a:xfrm>
        </p:spPr>
        <p:txBody>
          <a:bodyPr/>
          <a:lstStyle>
            <a:lvl1pPr marL="0" indent="0">
              <a:buFont typeface="Wingdings 2" panose="05020102010507070707" pitchFamily="18" charset="2"/>
              <a:buNone/>
              <a:defRPr/>
            </a:lvl1pPr>
          </a:lstStyle>
          <a:p>
            <a:pPr lvl="0"/>
            <a:r>
              <a:rPr lang="en-US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7617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C2E18-5C36-4F05-95BB-BAB83C0EAD9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9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29350" y="1295400"/>
            <a:ext cx="1847850" cy="45720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391150" cy="45720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752F-BDC6-4F02-98D2-3E5FBB61089E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8153400" cy="1066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Titelstijl van model bewerken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8153400" cy="609600"/>
          </a:xfrm>
        </p:spPr>
        <p:txBody>
          <a:bodyPr/>
          <a:lstStyle>
            <a:lvl1pPr marL="0" indent="0">
              <a:buFont typeface="Wingdings 2" pitchFamily="-128" charset="2"/>
              <a:buNone/>
              <a:defRPr/>
            </a:lvl1pPr>
          </a:lstStyle>
          <a:p>
            <a:pPr lvl="0"/>
            <a:r>
              <a:rPr lang="en-US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73681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DF385-BE83-48C6-8C02-F522E3CA3021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50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01764-C812-46B9-9151-BF1071ED8F9E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62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F490A-0B7D-4DBD-9FB0-7FC142CB51C0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40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1D8E6-BFB4-47FD-99F8-15261E811255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21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818D8-6EA2-46F3-B5C4-785D91C80B14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17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91330-A994-435F-B427-B1232E1C1167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1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6542C-606C-4394-8106-BDEFB2C4FD8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3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6277E-E2D4-42B3-8443-1596052FB4E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35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E888E-E464-4B9D-AABB-4F82CC50737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92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B7C01-AC0F-4D23-8649-2B16A8B6C6CE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99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1295400"/>
            <a:ext cx="184785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39115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319A2-145C-41D2-AB95-6EE9132A531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16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8153400" cy="1066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Titelstijl van model bewerken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8153400" cy="609600"/>
          </a:xfrm>
        </p:spPr>
        <p:txBody>
          <a:bodyPr/>
          <a:lstStyle>
            <a:lvl1pPr marL="0" indent="0">
              <a:buFont typeface="Wingdings 2" pitchFamily="-128" charset="2"/>
              <a:buNone/>
              <a:defRPr/>
            </a:lvl1pPr>
          </a:lstStyle>
          <a:p>
            <a:pPr lvl="0"/>
            <a:r>
              <a:rPr lang="en-US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04144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DF385-BE83-48C6-8C02-F522E3CA3021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34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01764-C812-46B9-9151-BF1071ED8F9E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69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F490A-0B7D-4DBD-9FB0-7FC142CB51C0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71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1D8E6-BFB4-47FD-99F8-15261E811255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17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818D8-6EA2-46F3-B5C4-785D91C80B14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91330-A994-435F-B427-B1232E1C1167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3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F4E11-A6B2-41DE-A848-705C806238D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80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6542C-606C-4394-8106-BDEFB2C4FD8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06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E888E-E464-4B9D-AABB-4F82CC50737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38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B7C01-AC0F-4D23-8649-2B16A8B6C6CE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42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1295400"/>
            <a:ext cx="184785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39115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Facultaire Introductie biologie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319A2-145C-41D2-AB95-6EE9132A531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619500" cy="3352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457700" y="2514600"/>
            <a:ext cx="3619500" cy="3352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9B23D-B302-4E95-B0FF-9A75FB5AEC3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84BB0-3F3B-448A-BB1E-0E8D3E9062C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7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DF81F-19FB-4989-90B2-1F7DB60D82A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18861-0F9C-4FAF-8DCA-C00A8F3263E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5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F82E-3C35-4C32-AF29-7F015392008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6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C1B85-9945-4660-9D4C-7668F309D33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9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391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324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751B68"/>
                </a:solidFill>
              </a:defRPr>
            </a:lvl1pPr>
          </a:lstStyle>
          <a:p>
            <a:pPr>
              <a:defRPr/>
            </a:pPr>
            <a:r>
              <a:rPr lang="en-US"/>
              <a:t>Hier komt de footer tekst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751B68"/>
                </a:solidFill>
              </a:defRPr>
            </a:lvl1pPr>
          </a:lstStyle>
          <a:p>
            <a:pPr>
              <a:defRPr/>
            </a:pPr>
            <a:fld id="{6AD441D1-6FC6-4186-BEDE-4D57B530493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924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57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anose="05020102010507070707" pitchFamily="18" charset="2"/>
        <a:buChar char="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60000"/>
        <a:buFont typeface="Wingdings 2" panose="05020102010507070707" pitchFamily="18" charset="2"/>
        <a:buChar char="£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anose="05020102010507070707" pitchFamily="18" charset="2"/>
        <a:buChar char="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anose="05020102010507070707" pitchFamily="18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anose="05020102010507070707" pitchFamily="18" charset="2"/>
        <a:buChar char="Ò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39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324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51B68"/>
                </a:solidFill>
              </a:defRPr>
            </a:lvl1pPr>
          </a:lstStyle>
          <a:p>
            <a:pPr eaLnBrk="1" hangingPunct="1">
              <a:defRPr/>
            </a:pPr>
            <a:r>
              <a:rPr lang="nl-NL">
                <a:latin typeface="Arial" charset="0"/>
              </a:rPr>
              <a:t>Facultaire Introductie bio-med wet    2013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51B68"/>
                </a:solidFill>
              </a:defRPr>
            </a:lvl1pPr>
          </a:lstStyle>
          <a:p>
            <a:pPr eaLnBrk="1" hangingPunct="1">
              <a:defRPr/>
            </a:pPr>
            <a:fld id="{CDC271FC-E8C7-4691-B6A6-00802342F500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924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nl-NL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57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nl-NL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1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60000"/>
        <a:buFont typeface="Wingdings 2" pitchFamily="18" charset="2"/>
        <a:buChar char="£"/>
        <a:defRPr sz="26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"/>
        <a:defRPr sz="2000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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5pPr>
      <a:lvl6pPr marL="26289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6pPr>
      <a:lvl7pPr marL="30861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7pPr>
      <a:lvl8pPr marL="35433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8pPr>
      <a:lvl9pPr marL="40005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39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324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51B68"/>
                </a:solidFill>
              </a:defRPr>
            </a:lvl1pPr>
          </a:lstStyle>
          <a:p>
            <a:pPr eaLnBrk="1" hangingPunct="1">
              <a:defRPr/>
            </a:pPr>
            <a:r>
              <a:rPr lang="nl-NL">
                <a:latin typeface="Arial" charset="0"/>
              </a:rPr>
              <a:t>Facultaire Introductie biologie   2013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51B68"/>
                </a:solidFill>
              </a:defRPr>
            </a:lvl1pPr>
          </a:lstStyle>
          <a:p>
            <a:pPr eaLnBrk="1" hangingPunct="1">
              <a:defRPr/>
            </a:pPr>
            <a:fld id="{CDC271FC-E8C7-4691-B6A6-00802342F500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924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nl-NL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57800" y="6248400"/>
            <a:ext cx="0" cy="304800"/>
          </a:xfrm>
          <a:prstGeom prst="line">
            <a:avLst/>
          </a:prstGeom>
          <a:noFill/>
          <a:ln w="9525">
            <a:solidFill>
              <a:srgbClr val="751B6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nl-NL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1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60000"/>
        <a:buFont typeface="Wingdings 2" pitchFamily="18" charset="2"/>
        <a:buChar char="£"/>
        <a:defRPr sz="26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"/>
        <a:defRPr sz="2000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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5pPr>
      <a:lvl6pPr marL="26289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6pPr>
      <a:lvl7pPr marL="30861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7pPr>
      <a:lvl8pPr marL="35433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8pPr>
      <a:lvl9pPr marL="40005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student.uva.nl/" TargetMode="Externa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student.uva.nl/pb" TargetMode="Externa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canvas.uva.nl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isartsenamsterdam.nl/" TargetMode="External"/><Relationship Id="rId2" Type="http://schemas.openxmlformats.org/officeDocument/2006/relationships/hyperlink" Target="https://student.uva.nl/pb/shared/studentensites/uva-studentensite/nl/az/psychologen/psychologen.html?origin=UIiEZZaARrS9iZCmCkdOQw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tudent.uva.nl/content/az/studentendecanen/studentendecanen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m.enschede@uva.nl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Persoonlijke omstandigheden?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391400" cy="3722712"/>
          </a:xfrm>
        </p:spPr>
        <p:txBody>
          <a:bodyPr/>
          <a:lstStyle/>
          <a:p>
            <a:r>
              <a:rPr lang="nl-NL" dirty="0"/>
              <a:t>Belangrijk dat studenten dit ook bij studieadviseur melden </a:t>
            </a:r>
            <a:br>
              <a:rPr lang="nl-NL" dirty="0"/>
            </a:br>
            <a:r>
              <a:rPr lang="nl-NL" dirty="0"/>
              <a:t>vanwege:</a:t>
            </a:r>
          </a:p>
          <a:p>
            <a:pPr lvl="1">
              <a:lnSpc>
                <a:spcPct val="100000"/>
              </a:lnSpc>
            </a:pPr>
            <a:r>
              <a:rPr lang="nl-NL" dirty="0"/>
              <a:t>BSA (ook als vertraging nog niet zeker is!)</a:t>
            </a:r>
          </a:p>
          <a:p>
            <a:pPr lvl="1">
              <a:lnSpc>
                <a:spcPct val="100000"/>
              </a:lnSpc>
            </a:pPr>
            <a:r>
              <a:rPr lang="nl-NL" dirty="0" err="1"/>
              <a:t>Evt</a:t>
            </a:r>
            <a:r>
              <a:rPr lang="nl-NL" dirty="0"/>
              <a:t> extra financiering bij uitloop</a:t>
            </a:r>
          </a:p>
          <a:p>
            <a:r>
              <a:rPr lang="nl-NL" dirty="0"/>
              <a:t>Daarnaast kijk ik met de student of aanpassingen nodig zijn: maatwerk</a:t>
            </a:r>
          </a:p>
          <a:p>
            <a:pPr marL="457200" lvl="1" indent="0">
              <a:lnSpc>
                <a:spcPct val="100000"/>
              </a:lnSpc>
              <a:buNone/>
            </a:pPr>
            <a:br>
              <a:rPr lang="nl-NL" dirty="0"/>
            </a:br>
            <a:endParaRPr lang="nl-NL" dirty="0"/>
          </a:p>
          <a:p>
            <a:pPr lvl="1">
              <a:lnSpc>
                <a:spcPct val="100000"/>
              </a:lnSpc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9CAA2-3ACE-4C8E-AB68-ECEF17DC33C8}"/>
              </a:ext>
            </a:extLst>
          </p:cNvPr>
          <p:cNvSpPr txBox="1"/>
          <p:nvPr/>
        </p:nvSpPr>
        <p:spPr>
          <a:xfrm>
            <a:off x="4860032" y="2924944"/>
            <a:ext cx="2438400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 ook per email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1230BE8-61F9-4181-9263-3B98D6C81CD1}"/>
              </a:ext>
            </a:extLst>
          </p:cNvPr>
          <p:cNvSpPr/>
          <p:nvPr/>
        </p:nvSpPr>
        <p:spPr>
          <a:xfrm rot="5400000">
            <a:off x="4391980" y="3045738"/>
            <a:ext cx="360040" cy="2445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13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7391400" cy="1152872"/>
          </a:xfrm>
        </p:spPr>
        <p:txBody>
          <a:bodyPr/>
          <a:lstStyle/>
          <a:p>
            <a:r>
              <a:rPr lang="nl-NL" dirty="0"/>
              <a:t>Studiebegeleiding UvA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8052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/>
              <a:t>uva.nl/</a:t>
            </a:r>
            <a:r>
              <a:rPr lang="nl-NL" sz="2400" b="1" i="1" dirty="0" err="1"/>
              <a:t>succesvolstuderen</a:t>
            </a:r>
            <a:r>
              <a:rPr lang="nl-NL" sz="2400" b="1" i="1" dirty="0"/>
              <a:t> &gt; Trainingen en workshops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4C4AC12-8552-4B76-97ED-518D6AB5E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84784"/>
            <a:ext cx="5094825" cy="4382616"/>
          </a:xfrm>
        </p:spPr>
      </p:pic>
    </p:spTree>
    <p:extLst>
      <p:ext uri="{BB962C8B-B14F-4D97-AF65-F5344CB8AC3E}">
        <p14:creationId xmlns:p14="http://schemas.microsoft.com/office/powerpoint/2010/main" val="315250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2736"/>
            <a:ext cx="7391400" cy="1080864"/>
          </a:xfrm>
        </p:spPr>
        <p:txBody>
          <a:bodyPr/>
          <a:lstStyle/>
          <a:p>
            <a:r>
              <a:rPr lang="nl-NL" dirty="0"/>
              <a:t>Wil je efficiënter studeren? Er zijn veel tips die je direct kunt toepassen…</a:t>
            </a:r>
            <a:br>
              <a:rPr lang="nl-NL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48880"/>
            <a:ext cx="7391400" cy="3518520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/>
              <a:t>Tipsheets: </a:t>
            </a:r>
            <a:r>
              <a:rPr lang="nl-NL" sz="2800" i="1" dirty="0"/>
              <a:t>uva.nl/succesvol studeren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309" y="2996952"/>
            <a:ext cx="2369127" cy="335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852936"/>
            <a:ext cx="2370840" cy="335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164" y="3248197"/>
            <a:ext cx="2344032" cy="33148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11144" y="53732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5959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UvA biedt ondersteuning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918648" cy="33528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Workshop ‘Stapel te lijf’</a:t>
            </a:r>
          </a:p>
          <a:p>
            <a:pPr marL="0" indent="0">
              <a:buNone/>
            </a:pPr>
            <a:r>
              <a:rPr lang="nl-NL" sz="1600" i="1" dirty="0"/>
              <a:t>Hoe ga je grote stapels boeken en syllabi te lijf?</a:t>
            </a:r>
          </a:p>
          <a:p>
            <a:pPr marL="0" indent="0">
              <a:buNone/>
            </a:pPr>
            <a:r>
              <a:rPr lang="nl-NL" sz="1600" i="1" dirty="0"/>
              <a:t>Hoe benader je de studiestof en hoe zorg je dat het ook blijft hangen?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Wie: 		studenten PB, Bio, BMW</a:t>
            </a:r>
          </a:p>
          <a:p>
            <a:pPr marL="0" indent="0">
              <a:buNone/>
            </a:pPr>
            <a:r>
              <a:rPr lang="nl-NL" sz="2000" dirty="0"/>
              <a:t>Door: 		Studentendecaan</a:t>
            </a:r>
          </a:p>
          <a:p>
            <a:pPr marL="0" indent="0">
              <a:buNone/>
            </a:pPr>
            <a:r>
              <a:rPr lang="nl-NL" sz="2000" dirty="0"/>
              <a:t>Wanneer: 	7 oktober, vanaf 17.30 </a:t>
            </a:r>
          </a:p>
          <a:p>
            <a:pPr marL="0" indent="0">
              <a:buNone/>
            </a:pPr>
            <a:r>
              <a:rPr lang="nl-NL" sz="2000" dirty="0"/>
              <a:t>Aanmelden: </a:t>
            </a:r>
            <a:r>
              <a:rPr lang="nl-NL" sz="2000" u="sng" dirty="0">
                <a:hlinkClick r:id="rId2"/>
              </a:rPr>
              <a:t>www.student.uva.nl/pb</a:t>
            </a:r>
            <a:r>
              <a:rPr lang="nl-NL" sz="2000" dirty="0"/>
              <a:t> &gt; agenda &gt; zoek de betreffende datum en klik op aanmelden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16832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09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7391400" cy="1152872"/>
          </a:xfrm>
        </p:spPr>
        <p:txBody>
          <a:bodyPr/>
          <a:lstStyle/>
          <a:p>
            <a:r>
              <a:rPr lang="nl-NL" dirty="0"/>
              <a:t>UvA biedt ondersteuning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8052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/>
              <a:t>uva.nl/</a:t>
            </a:r>
            <a:r>
              <a:rPr lang="nl-NL" sz="2400" b="1" i="1" dirty="0" err="1"/>
              <a:t>succesvolstuderen</a:t>
            </a:r>
            <a:r>
              <a:rPr lang="nl-NL" sz="2400" b="1" i="1" dirty="0"/>
              <a:t> &gt; Trainingen en workshops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4C4AC12-8552-4B76-97ED-518D6AB5E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84784"/>
            <a:ext cx="5094825" cy="4382616"/>
          </a:xfrm>
        </p:spPr>
      </p:pic>
    </p:spTree>
    <p:extLst>
      <p:ext uri="{BB962C8B-B14F-4D97-AF65-F5344CB8AC3E}">
        <p14:creationId xmlns:p14="http://schemas.microsoft.com/office/powerpoint/2010/main" val="2221853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PB biedt ondersteuning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918648" cy="365070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Training ‘Grip op je studie’</a:t>
            </a:r>
          </a:p>
          <a:p>
            <a:pPr marL="0" indent="0">
              <a:buNone/>
            </a:pPr>
            <a:r>
              <a:rPr lang="nl-NL" sz="1600" i="1" dirty="0"/>
              <a:t>Onderwerpen: Planning, uitstelgedrag, discipline en motivatie. </a:t>
            </a:r>
          </a:p>
          <a:p>
            <a:pPr marL="0" indent="0">
              <a:buNone/>
            </a:pPr>
            <a:r>
              <a:rPr lang="nl-NL" sz="1600" i="1" dirty="0"/>
              <a:t>Oefenen met (</a:t>
            </a:r>
            <a:r>
              <a:rPr lang="nl-NL" sz="1600" i="1" dirty="0" err="1"/>
              <a:t>bachelorspecifieke</a:t>
            </a:r>
            <a:r>
              <a:rPr lang="nl-NL" sz="1600" i="1" dirty="0"/>
              <a:t>) studievaardigheden.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Wie: 		studenten die nog geen succesvol studieritme te 		pakken hebben</a:t>
            </a:r>
          </a:p>
          <a:p>
            <a:pPr marL="0" indent="0">
              <a:buNone/>
            </a:pPr>
            <a:r>
              <a:rPr lang="nl-NL" sz="2000" dirty="0"/>
              <a:t>Door: 		docenten PB</a:t>
            </a:r>
          </a:p>
          <a:p>
            <a:pPr marL="0" indent="0">
              <a:buNone/>
            </a:pPr>
            <a:r>
              <a:rPr lang="nl-NL" sz="2000" dirty="0"/>
              <a:t>Wanneer: 	7 sessies van 2 uur, november t/m januari </a:t>
            </a:r>
            <a:br>
              <a:rPr lang="nl-NL" sz="2000" dirty="0"/>
            </a:br>
            <a:r>
              <a:rPr lang="nl-NL" sz="2000" dirty="0"/>
              <a:t>		-&gt; </a:t>
            </a:r>
            <a:r>
              <a:rPr lang="nl-NL" sz="2000" i="1" dirty="0"/>
              <a:t>Focus op gedragsverandering</a:t>
            </a:r>
            <a:endParaRPr lang="nl-NL" sz="2000" dirty="0"/>
          </a:p>
          <a:p>
            <a:pPr marL="0" indent="0">
              <a:buNone/>
            </a:pPr>
            <a:r>
              <a:rPr lang="nl-NL" sz="2000" dirty="0"/>
              <a:t>Aanmelden: 	Via mentor, indien jullie samen besluiten dat deze 		training geschikt voor jou 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0872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16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Gesprek over jouw </a:t>
            </a:r>
            <a:r>
              <a:rPr lang="nl-NL" dirty="0" err="1"/>
              <a:t>studieaanpak</a:t>
            </a:r>
            <a:r>
              <a:rPr lang="nl-NL" dirty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92896"/>
            <a:ext cx="7848872" cy="3352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Mentor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Studieadviseur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Trek snel aan de bel als je advies wil om succesvoller te studeren!</a:t>
            </a:r>
            <a:endParaRPr lang="en-US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15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4632" cy="838200"/>
          </a:xfrm>
        </p:spPr>
        <p:txBody>
          <a:bodyPr/>
          <a:lstStyle/>
          <a:p>
            <a:r>
              <a:rPr lang="nl-NL" dirty="0"/>
              <a:t>Meld persoonlijke omstandigheden bij mij (zeker als ze je studie beïnvloeden)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514600"/>
            <a:ext cx="8062664" cy="3352800"/>
          </a:xfrm>
        </p:spPr>
        <p:txBody>
          <a:bodyPr/>
          <a:lstStyle/>
          <a:p>
            <a:pPr marL="0" indent="0">
              <a:buNone/>
            </a:pPr>
            <a:r>
              <a:rPr lang="nl-NL" sz="2000" i="1" dirty="0"/>
              <a:t>Gezondheidsproblemen, bijzondere familieomstandigheden, functiebeperking, </a:t>
            </a:r>
            <a:r>
              <a:rPr lang="nl-NL" sz="2000" i="1" dirty="0" err="1"/>
              <a:t>etc</a:t>
            </a:r>
            <a:endParaRPr lang="nl-NL" sz="2000" i="1" dirty="0"/>
          </a:p>
          <a:p>
            <a:pPr marL="0" indent="0">
              <a:buNone/>
            </a:pPr>
            <a:br>
              <a:rPr lang="nl-NL" sz="1800" dirty="0"/>
            </a:br>
            <a:r>
              <a:rPr lang="nl-NL" sz="1800" dirty="0"/>
              <a:t>Melden binnen 2 maanden belangrijk voor: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>
                <a:solidFill>
                  <a:srgbClr val="FF0000"/>
                </a:solidFill>
              </a:rPr>
              <a:t>BSA (is voorwaarde voor mogelijke dispensatie)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/>
              <a:t>Extra financiering bij studievertraging: als je voldoet aan bepaalde voorwaarden</a:t>
            </a:r>
          </a:p>
          <a:p>
            <a:pPr marL="0" indent="0">
              <a:buNone/>
            </a:pPr>
            <a:br>
              <a:rPr lang="nl-NL" sz="1800" dirty="0"/>
            </a:br>
            <a:endParaRPr lang="nl-NL" sz="1800" dirty="0"/>
          </a:p>
          <a:p>
            <a:pPr marL="0" indent="0">
              <a:buNone/>
            </a:pPr>
            <a:r>
              <a:rPr lang="nl-NL" sz="2400" dirty="0"/>
              <a:t>	Studieadviseur biedt advies in individuele situaties</a:t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39552" y="53012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4671">
            <a:off x="5751823" y="428698"/>
            <a:ext cx="3044933" cy="58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60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Persoonlijke Omstandigheden en studie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Studieadviseur kan ondersteunen en meedenken over wat je nodig hebt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Dit is maatwerk, bijvoorbeeld: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wat extra tijd voor een opdracht als er net iets ingrijpends gebeurd is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in overleg met jou een docent informeren als je dat fijn vindt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aangepaste studieplanning als 100% studeren niet lukt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etc….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3109913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240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Twijfel over studiekeuze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19425"/>
            <a:ext cx="5867400" cy="234315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83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wie meer wil en meer kan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err="1"/>
              <a:t>Honours</a:t>
            </a:r>
            <a:r>
              <a:rPr lang="nl-NL" dirty="0"/>
              <a:t> certificaat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Studeren in het buitenland (3</a:t>
            </a:r>
            <a:r>
              <a:rPr lang="nl-NL" baseline="30000" dirty="0"/>
              <a:t>e</a:t>
            </a:r>
            <a:r>
              <a:rPr lang="nl-NL" dirty="0"/>
              <a:t> jaar)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Extra vak(ken)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Combinatie 2 opleidingen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Dubbele bachelor Psychobiologie–Psychologie</a:t>
            </a:r>
            <a:br>
              <a:rPr lang="nl-NL" dirty="0"/>
            </a:br>
            <a:r>
              <a:rPr lang="nl-NL" sz="1800" dirty="0"/>
              <a:t>(start jaar 2, of al één of twee psychologie vakken in semester 2 )</a:t>
            </a:r>
            <a:br>
              <a:rPr lang="nl-NL" sz="1800" dirty="0"/>
            </a:br>
            <a:endParaRPr lang="nl-NL" sz="1800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19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2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F06E-8075-4D96-BB26-54AC3EA1F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5400"/>
            <a:ext cx="7848600" cy="838200"/>
          </a:xfrm>
        </p:spPr>
        <p:txBody>
          <a:bodyPr/>
          <a:lstStyle/>
          <a:p>
            <a:r>
              <a:rPr lang="nl-NL" dirty="0"/>
              <a:t>Na mentorgesprekken overleg SA-mentor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AC82D-0075-401B-BE49-FB54EB0AA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Zijn er studenten over wie ik iets moet weten</a:t>
            </a:r>
          </a:p>
          <a:p>
            <a:pPr lvl="1">
              <a:lnSpc>
                <a:spcPct val="100000"/>
              </a:lnSpc>
            </a:pPr>
            <a:r>
              <a:rPr lang="nl-NL" dirty="0"/>
              <a:t>bij PO, is iemand bij mij bekend?</a:t>
            </a:r>
          </a:p>
          <a:p>
            <a:pPr lvl="1">
              <a:lnSpc>
                <a:spcPct val="100000"/>
              </a:lnSpc>
            </a:pPr>
            <a:r>
              <a:rPr lang="nl-NL" dirty="0"/>
              <a:t>ook bij moeilijkheden in werkgroep of twijfel over niveau</a:t>
            </a:r>
          </a:p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C93A0-3541-428D-9D2F-0495C6DAB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1A346-5A6A-4722-8334-4345DFC5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85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Honours</a:t>
            </a:r>
            <a:r>
              <a:rPr lang="nl-NL" dirty="0"/>
              <a:t> certificaat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514600"/>
            <a:ext cx="7848600" cy="3352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dirty="0"/>
              <a:t>30 EC extra </a:t>
            </a:r>
            <a:r>
              <a:rPr lang="en-US" dirty="0" err="1"/>
              <a:t>binnen</a:t>
            </a:r>
            <a:r>
              <a:rPr lang="en-US" dirty="0"/>
              <a:t> 3 </a:t>
            </a:r>
            <a:r>
              <a:rPr lang="en-US" dirty="0" err="1"/>
              <a:t>jaar</a:t>
            </a:r>
            <a:r>
              <a:rPr lang="en-US" dirty="0"/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05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cijfers</a:t>
            </a:r>
            <a:r>
              <a:rPr lang="en-US" dirty="0"/>
              <a:t> </a:t>
            </a:r>
            <a:r>
              <a:rPr lang="en-US" dirty="0" err="1"/>
              <a:t>gewogen</a:t>
            </a:r>
            <a:r>
              <a:rPr lang="en-US" dirty="0"/>
              <a:t> </a:t>
            </a:r>
            <a:r>
              <a:rPr lang="en-US" dirty="0" err="1"/>
              <a:t>gemiddelde</a:t>
            </a:r>
            <a:r>
              <a:rPr lang="en-US" dirty="0"/>
              <a:t> ≥ 7,0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0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dirty="0" err="1"/>
              <a:t>Starten</a:t>
            </a:r>
            <a:r>
              <a:rPr lang="en-US" dirty="0"/>
              <a:t> in 2e semester of begin 2e </a:t>
            </a:r>
            <a:r>
              <a:rPr lang="en-US" dirty="0" err="1"/>
              <a:t>jaar</a:t>
            </a:r>
            <a:endParaRPr lang="en-US" dirty="0"/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sz="2400" i="1" dirty="0"/>
              <a:t>Meer </a:t>
            </a:r>
            <a:r>
              <a:rPr lang="en-US" sz="2400" i="1" dirty="0" err="1"/>
              <a:t>informatie</a:t>
            </a:r>
            <a:r>
              <a:rPr lang="en-US" sz="2400" i="1" dirty="0"/>
              <a:t> </a:t>
            </a:r>
            <a:r>
              <a:rPr lang="en-US" sz="2400" i="1" dirty="0" err="1"/>
              <a:t>en</a:t>
            </a:r>
            <a:r>
              <a:rPr lang="en-US" sz="2400" i="1" dirty="0"/>
              <a:t> de </a:t>
            </a:r>
            <a:r>
              <a:rPr lang="en-US" sz="2400" i="1" dirty="0" err="1"/>
              <a:t>voorwaarden</a:t>
            </a:r>
            <a:r>
              <a:rPr lang="en-US" sz="2400" i="1" dirty="0"/>
              <a:t>: </a:t>
            </a:r>
            <a:r>
              <a:rPr lang="en-US" sz="2400" i="1" dirty="0">
                <a:hlinkClick r:id="rId2"/>
              </a:rPr>
              <a:t>www.student.uva.nl/pb</a:t>
            </a:r>
            <a:r>
              <a:rPr lang="en-US" sz="2400" i="1" dirty="0"/>
              <a:t> &gt; A-Z &gt; </a:t>
            </a:r>
            <a:r>
              <a:rPr lang="en-US" sz="2400" i="1" dirty="0" err="1"/>
              <a:t>Honoursprogramma</a:t>
            </a:r>
            <a:endParaRPr lang="en-US" sz="2400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20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1473925"/>
            <a:ext cx="914400" cy="20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23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Studeren in het buitenland	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Semester 1 of 2 van jaar 3 (vrije keuzeruimte)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Minimaal 1 jaar voor vertrek starten met oriënteren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2400" dirty="0"/>
              <a:t>Wie nu al informatie wil over mogelijkheden: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i="1" dirty="0"/>
              <a:t>www.buitenland.uva.nl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Op de opleidingspagina in Canvas staat informatie specifiek voor PB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21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0648"/>
            <a:ext cx="1986104" cy="21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9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Bindend Studieadvies (BSA)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sz="2400" dirty="0">
                <a:solidFill>
                  <a:srgbClr val="000000"/>
                </a:solidFill>
                <a:sym typeface="Gill Sans" charset="0"/>
              </a:rPr>
              <a:t>		</a:t>
            </a: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60 ECTS </a:t>
            </a:r>
            <a:br>
              <a:rPr lang="nl-NL" altLang="en-US" sz="2000" dirty="0">
                <a:solidFill>
                  <a:srgbClr val="000000"/>
                </a:solidFill>
                <a:sym typeface="Gill Sans" charset="0"/>
              </a:rPr>
            </a:b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		Gefeliciteerd! Je mag door naar het tweede jaar</a:t>
            </a:r>
            <a:br>
              <a:rPr lang="nl-NL" altLang="en-US" sz="2000" dirty="0">
                <a:solidFill>
                  <a:srgbClr val="000000"/>
                </a:solidFill>
                <a:sym typeface="Gill Sans" charset="0"/>
              </a:rPr>
            </a:br>
            <a:endParaRPr lang="nl-NL" altLang="en-US" sz="2000" dirty="0">
              <a:solidFill>
                <a:srgbClr val="000000"/>
              </a:solidFill>
              <a:sym typeface="Gill Sans" charset="0"/>
            </a:endParaRPr>
          </a:p>
          <a:p>
            <a:pPr eaLnBrk="1" hangingPunct="1">
              <a:spcBef>
                <a:spcPct val="0"/>
              </a:spcBef>
            </a:pPr>
            <a:endParaRPr lang="nl-NL" altLang="en-US" sz="2000" dirty="0">
              <a:solidFill>
                <a:srgbClr val="000000"/>
              </a:solidFill>
              <a:sym typeface="Gill Sans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		42-59 ECTS</a:t>
            </a:r>
            <a:br>
              <a:rPr lang="nl-NL" altLang="en-US" sz="2000" dirty="0">
                <a:solidFill>
                  <a:srgbClr val="000000"/>
                </a:solidFill>
                <a:sym typeface="Gill Sans" charset="0"/>
              </a:rPr>
            </a:b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		Je mag door maar…! </a:t>
            </a:r>
            <a:br>
              <a:rPr lang="nl-NL" altLang="en-US" sz="2000" dirty="0">
                <a:solidFill>
                  <a:srgbClr val="000000"/>
                </a:solidFill>
                <a:sym typeface="Gill Sans" charset="0"/>
              </a:rPr>
            </a:b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		Focus je op 1</a:t>
            </a:r>
            <a:r>
              <a:rPr lang="nl-NL" altLang="en-US" sz="2000" baseline="30000" dirty="0">
                <a:solidFill>
                  <a:srgbClr val="000000"/>
                </a:solidFill>
                <a:sym typeface="Gill Sans" charset="0"/>
              </a:rPr>
              <a:t>e</a:t>
            </a: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-jaars vakken &gt; studievertraging</a:t>
            </a:r>
          </a:p>
          <a:p>
            <a:pPr marL="0" indent="0" eaLnBrk="1" hangingPunct="1">
              <a:spcBef>
                <a:spcPct val="0"/>
              </a:spcBef>
              <a:buNone/>
            </a:pPr>
            <a:br>
              <a:rPr lang="nl-NL" altLang="en-US" sz="2000" dirty="0">
                <a:solidFill>
                  <a:srgbClr val="000000"/>
                </a:solidFill>
                <a:sym typeface="Gill Sans" charset="0"/>
              </a:rPr>
            </a:b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	</a:t>
            </a:r>
            <a:r>
              <a:rPr lang="nl-NL" altLang="en-US" sz="2000">
                <a:solidFill>
                  <a:srgbClr val="000000"/>
                </a:solidFill>
                <a:sym typeface="Gill Sans" charset="0"/>
              </a:rPr>
              <a:t>	0-41 </a:t>
            </a: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ECTS</a:t>
            </a:r>
            <a:br>
              <a:rPr lang="nl-NL" altLang="en-US" sz="2000" dirty="0">
                <a:solidFill>
                  <a:srgbClr val="000000"/>
                </a:solidFill>
                <a:sym typeface="Gill Sans" charset="0"/>
              </a:rPr>
            </a:b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		Stoppen met studie!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nl-NL" altLang="en-US" sz="2000" dirty="0">
                <a:solidFill>
                  <a:srgbClr val="000000"/>
                </a:solidFill>
                <a:sym typeface="Gill Sans" charset="0"/>
              </a:rPr>
              <a:t>		3 jaar niet inschrijven voor Psychobiologie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nl-NL" sz="2000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Connector 6"/>
          <p:cNvSpPr>
            <a:spLocks noChangeArrowheads="1"/>
          </p:cNvSpPr>
          <p:nvPr/>
        </p:nvSpPr>
        <p:spPr bwMode="auto">
          <a:xfrm>
            <a:off x="1043608" y="2564904"/>
            <a:ext cx="576263" cy="574675"/>
          </a:xfrm>
          <a:prstGeom prst="flowChartConnector">
            <a:avLst/>
          </a:prstGeom>
          <a:solidFill>
            <a:srgbClr val="00B05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800"/>
              </a:spcBef>
              <a:defRPr sz="32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1pPr>
            <a:lvl2pPr marL="742950" indent="-285750" eaLnBrk="0" hangingPunct="0">
              <a:spcBef>
                <a:spcPts val="700"/>
              </a:spcBef>
              <a:defRPr sz="28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defRPr sz="24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4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6" name="Flowchart: Connector 7"/>
          <p:cNvSpPr>
            <a:spLocks noChangeArrowheads="1"/>
          </p:cNvSpPr>
          <p:nvPr/>
        </p:nvSpPr>
        <p:spPr bwMode="auto">
          <a:xfrm>
            <a:off x="1043607" y="3797888"/>
            <a:ext cx="576263" cy="576262"/>
          </a:xfrm>
          <a:prstGeom prst="flowChartConnector">
            <a:avLst/>
          </a:prstGeom>
          <a:solidFill>
            <a:srgbClr val="FF8D0D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800"/>
              </a:spcBef>
              <a:defRPr sz="32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1pPr>
            <a:lvl2pPr marL="742950" indent="-285750" eaLnBrk="0" hangingPunct="0">
              <a:spcBef>
                <a:spcPts val="700"/>
              </a:spcBef>
              <a:defRPr sz="28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defRPr sz="24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4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" name="Flowchart: Connector 4"/>
          <p:cNvSpPr>
            <a:spLocks noChangeArrowheads="1"/>
          </p:cNvSpPr>
          <p:nvPr/>
        </p:nvSpPr>
        <p:spPr bwMode="auto">
          <a:xfrm>
            <a:off x="1043608" y="5013176"/>
            <a:ext cx="576263" cy="576263"/>
          </a:xfrm>
          <a:prstGeom prst="flowChartConnector">
            <a:avLst/>
          </a:prstGeom>
          <a:solidFill>
            <a:srgbClr val="FF00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800"/>
              </a:spcBef>
              <a:defRPr sz="32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1pPr>
            <a:lvl2pPr marL="742950" indent="-285750" eaLnBrk="0" hangingPunct="0">
              <a:spcBef>
                <a:spcPts val="700"/>
              </a:spcBef>
              <a:defRPr sz="28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defRPr sz="24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4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4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Aanvullende ingangseisen 2</a:t>
            </a:r>
            <a:r>
              <a:rPr lang="nl-NL" baseline="30000" dirty="0"/>
              <a:t>e</a:t>
            </a:r>
            <a:r>
              <a:rPr lang="nl-NL" dirty="0"/>
              <a:t>-jaars vakken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sz="20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000" dirty="0"/>
              <a:t>Miniscriptie ingangseis: </a:t>
            </a:r>
            <a:r>
              <a:rPr lang="nl-NL" sz="2000" b="1" dirty="0">
                <a:solidFill>
                  <a:srgbClr val="FF0000"/>
                </a:solidFill>
              </a:rPr>
              <a:t>ABV 1.1 en 1.2 </a:t>
            </a:r>
            <a:r>
              <a:rPr lang="nl-NL" sz="2000" dirty="0"/>
              <a:t>behaald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000" dirty="0"/>
              <a:t>Experimentatie jaar 2 ingangseis: </a:t>
            </a:r>
            <a:r>
              <a:rPr lang="nl-NL" sz="2000" dirty="0" err="1"/>
              <a:t>MvO</a:t>
            </a:r>
            <a:r>
              <a:rPr lang="nl-NL" sz="2000" dirty="0"/>
              <a:t> en Statistiek 1 en </a:t>
            </a:r>
            <a:r>
              <a:rPr lang="nl-NL" sz="2000" b="1" dirty="0">
                <a:solidFill>
                  <a:srgbClr val="FF0000"/>
                </a:solidFill>
              </a:rPr>
              <a:t>ABV 1.1 en 1.2 </a:t>
            </a:r>
            <a:r>
              <a:rPr lang="nl-NL" sz="2000" dirty="0"/>
              <a:t>behaald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nl-NL" sz="2000" i="1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Niet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afronden</a:t>
            </a:r>
            <a:r>
              <a:rPr lang="en-US" dirty="0">
                <a:solidFill>
                  <a:srgbClr val="FF0000"/>
                </a:solidFill>
              </a:rPr>
              <a:t> van ABV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err="1">
                <a:solidFill>
                  <a:srgbClr val="FF0000"/>
                </a:solidFill>
              </a:rPr>
              <a:t>niet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deelnemen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Experimentatie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jaar</a:t>
            </a:r>
            <a:r>
              <a:rPr lang="en-US" dirty="0">
                <a:solidFill>
                  <a:srgbClr val="FF0000"/>
                </a:solidFill>
              </a:rPr>
              <a:t> 2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= </a:t>
            </a:r>
            <a:r>
              <a:rPr lang="en-US" b="1" dirty="0" err="1">
                <a:solidFill>
                  <a:srgbClr val="FF0000"/>
                </a:solidFill>
              </a:rPr>
              <a:t>een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jaar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studievertraging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Connector 7"/>
          <p:cNvSpPr>
            <a:spLocks noChangeArrowheads="1"/>
          </p:cNvSpPr>
          <p:nvPr/>
        </p:nvSpPr>
        <p:spPr bwMode="auto">
          <a:xfrm>
            <a:off x="467544" y="2874671"/>
            <a:ext cx="576263" cy="576262"/>
          </a:xfrm>
          <a:prstGeom prst="flowChartConnector">
            <a:avLst/>
          </a:prstGeom>
          <a:solidFill>
            <a:srgbClr val="FF8D0D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800"/>
              </a:spcBef>
              <a:defRPr sz="32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1pPr>
            <a:lvl2pPr marL="742950" indent="-285750" eaLnBrk="0" hangingPunct="0">
              <a:spcBef>
                <a:spcPts val="700"/>
              </a:spcBef>
              <a:defRPr sz="28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defRPr sz="24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Calibri" pitchFamily="34" charset="0"/>
                <a:ea typeface="ヒラギノ角ゴ ProN W3" charset="-128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4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55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BSA uitslag 2018-2019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52936"/>
            <a:ext cx="7630616" cy="3014464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13 van de 14 dispensatieverzoeken gehonoreerd</a:t>
            </a:r>
          </a:p>
          <a:p>
            <a:r>
              <a:rPr lang="nl-NL" dirty="0"/>
              <a:t>19 studenten negatief advies: </a:t>
            </a:r>
            <a:br>
              <a:rPr lang="nl-NL" dirty="0"/>
            </a:br>
            <a:r>
              <a:rPr lang="nl-NL" dirty="0"/>
              <a:t>Groot deel hiervan: tussentijds uitgeschreven/ niet hele studiejaar actief/ verkeerde studiekeuze</a:t>
            </a:r>
          </a:p>
          <a:p>
            <a:r>
              <a:rPr lang="nl-NL" dirty="0"/>
              <a:t>+/- 2 studenten die mogelijk wel door wilden maar niet mochten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24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68CDF-8CB8-48B3-BA10-0C9D83636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30736"/>
            <a:ext cx="7287148" cy="5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01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1 februari uitschrijven = geen BSA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Mogelijkheid tot </a:t>
            </a:r>
            <a:r>
              <a:rPr lang="nl-NL" dirty="0" err="1"/>
              <a:t>herinschrijving</a:t>
            </a:r>
            <a:r>
              <a:rPr lang="nl-NL" dirty="0"/>
              <a:t> 2020-2021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25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53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Ik wil niet verder in het onderzoek….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Informatie over (andere) masters op Canvas </a:t>
            </a:r>
            <a:br>
              <a:rPr lang="nl-NL" dirty="0"/>
            </a:br>
            <a:r>
              <a:rPr lang="nl-NL" dirty="0"/>
              <a:t>”</a:t>
            </a:r>
            <a:r>
              <a:rPr lang="nl-NL" i="1" dirty="0"/>
              <a:t>Studie- en loopbaanoriëntatie”</a:t>
            </a:r>
            <a:r>
              <a:rPr lang="nl-NL" dirty="0"/>
              <a:t> ook voor docenten toegankelijk</a:t>
            </a:r>
          </a:p>
          <a:p>
            <a:r>
              <a:rPr lang="nl-NL" dirty="0"/>
              <a:t>Steeds bredere uitstroom</a:t>
            </a:r>
          </a:p>
          <a:p>
            <a:r>
              <a:rPr lang="nl-NL" dirty="0"/>
              <a:t>Binnen jaar 3 max </a:t>
            </a:r>
            <a:r>
              <a:rPr lang="nl-NL" dirty="0">
                <a:solidFill>
                  <a:srgbClr val="FF0000"/>
                </a:solidFill>
              </a:rPr>
              <a:t>42 EC </a:t>
            </a:r>
            <a:r>
              <a:rPr lang="nl-NL" dirty="0"/>
              <a:t>invullen als vrije keuzeruimte &gt; mogelijkheden voor andere richting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70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mogelijkheden binnen UvA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7391400" cy="3806552"/>
          </a:xfrm>
        </p:spPr>
        <p:txBody>
          <a:bodyPr/>
          <a:lstStyle/>
          <a:p>
            <a:r>
              <a:rPr lang="nl-NL" dirty="0"/>
              <a:t>Schakelprogramma Klinische Neuropsychologie</a:t>
            </a:r>
          </a:p>
          <a:p>
            <a:pPr marL="0" indent="0">
              <a:buNone/>
            </a:pPr>
            <a:r>
              <a:rPr lang="nl-NL" sz="2000" dirty="0"/>
              <a:t>(</a:t>
            </a:r>
            <a:r>
              <a:rPr lang="nl-NL" sz="2000" dirty="0" err="1"/>
              <a:t>evt</a:t>
            </a:r>
            <a:r>
              <a:rPr lang="nl-NL" sz="2000" dirty="0"/>
              <a:t> start in jaar 3 </a:t>
            </a:r>
            <a:r>
              <a:rPr lang="nl-NL" sz="2000" dirty="0" err="1"/>
              <a:t>ipv</a:t>
            </a:r>
            <a:r>
              <a:rPr lang="nl-NL" sz="2000" dirty="0"/>
              <a:t> 3</a:t>
            </a:r>
            <a:r>
              <a:rPr lang="nl-NL" sz="2000" baseline="30000" dirty="0"/>
              <a:t>e</a:t>
            </a:r>
            <a:r>
              <a:rPr lang="nl-NL" sz="2000" dirty="0"/>
              <a:t> jaars keuzevakken zodat je in 3,5 jaar klaar bent)</a:t>
            </a:r>
          </a:p>
          <a:p>
            <a:r>
              <a:rPr lang="nl-NL" dirty="0"/>
              <a:t>Brain and Cognition in Society (Psy master, Ilja </a:t>
            </a:r>
            <a:r>
              <a:rPr lang="nl-NL" dirty="0" err="1"/>
              <a:t>Sligte</a:t>
            </a:r>
            <a:r>
              <a:rPr lang="nl-NL" dirty="0"/>
              <a:t>)</a:t>
            </a:r>
          </a:p>
          <a:p>
            <a:r>
              <a:rPr lang="nl-NL" dirty="0"/>
              <a:t>Behavioral Data Science (Psy master)</a:t>
            </a:r>
          </a:p>
          <a:p>
            <a:r>
              <a:rPr lang="nl-NL" dirty="0"/>
              <a:t>Andere Psychologie schakelprogramma’s (overzicht op Canvas)</a:t>
            </a:r>
          </a:p>
          <a:p>
            <a:r>
              <a:rPr lang="nl-NL" dirty="0"/>
              <a:t>Informatie Wetenschappen: </a:t>
            </a:r>
            <a:r>
              <a:rPr lang="nl-NL" dirty="0" err="1"/>
              <a:t>Computational</a:t>
            </a:r>
            <a:r>
              <a:rPr lang="nl-NL" dirty="0"/>
              <a:t> Science, AI (?), Information Studies-Data Science</a:t>
            </a:r>
          </a:p>
          <a:p>
            <a:endParaRPr lang="nl-NL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38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391400" cy="1076672"/>
          </a:xfrm>
        </p:spPr>
        <p:txBody>
          <a:bodyPr/>
          <a:lstStyle/>
          <a:p>
            <a:r>
              <a:rPr lang="nl-NL" dirty="0"/>
              <a:t>Specifieke informatie voor PB: </a:t>
            </a:r>
            <a:br>
              <a:rPr lang="nl-NL" dirty="0"/>
            </a:br>
            <a:r>
              <a:rPr lang="nl-NL" dirty="0"/>
              <a:t>Canvas </a:t>
            </a:r>
            <a:r>
              <a:rPr lang="nl-NL" i="1" u="sng" dirty="0"/>
              <a:t>opleidingspagina</a:t>
            </a:r>
            <a:r>
              <a:rPr lang="nl-NL" dirty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CD1A5-E402-488D-B1F2-4D660C462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https://canvas.uva.nl/</a:t>
            </a:r>
            <a:r>
              <a:rPr lang="nl-NL" dirty="0"/>
              <a:t> kies in </a:t>
            </a:r>
            <a:br>
              <a:rPr lang="nl-NL" dirty="0"/>
            </a:br>
            <a:r>
              <a:rPr lang="nl-NL" dirty="0"/>
              <a:t>dashboard de </a:t>
            </a:r>
            <a:r>
              <a:rPr lang="nl-NL" i="1" u="sng" dirty="0"/>
              <a:t>opleidingspagina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0C4A90-F329-4D5A-A0A5-C82D19EAC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30" y="1426127"/>
            <a:ext cx="2025650" cy="2089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5D166B-B7D4-4F44-9A9E-F7FC68B98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8" y="3788110"/>
            <a:ext cx="8689424" cy="251410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8C851A1A-A2B7-4A31-B786-4FDF8211D32C}"/>
              </a:ext>
            </a:extLst>
          </p:cNvPr>
          <p:cNvSpPr/>
          <p:nvPr/>
        </p:nvSpPr>
        <p:spPr>
          <a:xfrm rot="19668229">
            <a:off x="5573493" y="2620038"/>
            <a:ext cx="602150" cy="313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562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5800" y="1052736"/>
            <a:ext cx="7391400" cy="1080864"/>
          </a:xfrm>
        </p:spPr>
        <p:txBody>
          <a:bodyPr/>
          <a:lstStyle/>
          <a:p>
            <a:r>
              <a:rPr lang="nl-NL" dirty="0"/>
              <a:t>Algemene informatie: </a:t>
            </a:r>
            <a:br>
              <a:rPr lang="nl-NL" dirty="0"/>
            </a:br>
            <a:r>
              <a:rPr lang="nl-NL" dirty="0"/>
              <a:t>student.uva.nl/pb &gt; A-Z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E888E-E464-4B9D-AABB-4F82CC50737C}" type="slidenum">
              <a:rPr lang="en-US" smtClean="0"/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28" y="2354690"/>
            <a:ext cx="7848872" cy="4133023"/>
          </a:xfrm>
        </p:spPr>
      </p:pic>
    </p:spTree>
    <p:extLst>
      <p:ext uri="{BB962C8B-B14F-4D97-AF65-F5344CB8AC3E}">
        <p14:creationId xmlns:p14="http://schemas.microsoft.com/office/powerpoint/2010/main" val="344849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98A5-ACBF-4E23-AF4F-455BFDC97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Eerstegeneratiestudenten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FC401-3654-462E-828D-B2D18772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60848"/>
            <a:ext cx="8136904" cy="3806552"/>
          </a:xfrm>
        </p:spPr>
        <p:txBody>
          <a:bodyPr/>
          <a:lstStyle/>
          <a:p>
            <a:r>
              <a:rPr lang="nl-NL" dirty="0"/>
              <a:t>Minder snel hun draai vinden, meer uitval/vertraging</a:t>
            </a:r>
          </a:p>
          <a:p>
            <a:r>
              <a:rPr lang="nl-NL" dirty="0"/>
              <a:t>Geen hulp vragen &gt; minder gebruik van faciliteiten</a:t>
            </a:r>
          </a:p>
          <a:p>
            <a:r>
              <a:rPr lang="nl-NL" dirty="0"/>
              <a:t>Onzekerheid of ze hier wel thuishoren</a:t>
            </a:r>
          </a:p>
          <a:p>
            <a:r>
              <a:rPr lang="nl-NL" dirty="0"/>
              <a:t>Geen hulp bij praktische zaken, alles zelf regelen</a:t>
            </a:r>
          </a:p>
          <a:p>
            <a:r>
              <a:rPr lang="nl-NL" dirty="0"/>
              <a:t>Geen rolmodellen / familielid voor studietips</a:t>
            </a:r>
          </a:p>
          <a:p>
            <a:r>
              <a:rPr lang="nl-NL" dirty="0"/>
              <a:t>Vaak geen financiële steun ouders</a:t>
            </a:r>
          </a:p>
          <a:p>
            <a:r>
              <a:rPr lang="nl-NL" dirty="0"/>
              <a:t>Twee werelden, eenzaamheid</a:t>
            </a:r>
          </a:p>
          <a:p>
            <a:r>
              <a:rPr lang="nl-NL" dirty="0"/>
              <a:t>Hoge druk vanuit familie om te presteren</a:t>
            </a:r>
          </a:p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A579C-D96D-49F5-92B4-D2D2CD1C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2AE0B8-506B-4FB3-BD28-E7ACCB31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C94AE3-0C0B-4A68-831B-0E553EBE3DDD}"/>
              </a:ext>
            </a:extLst>
          </p:cNvPr>
          <p:cNvSpPr txBox="1"/>
          <p:nvPr/>
        </p:nvSpPr>
        <p:spPr>
          <a:xfrm>
            <a:off x="1619672" y="5867400"/>
            <a:ext cx="645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Zelfvertrouwen en hulp durven vragen belangrijk</a:t>
            </a:r>
          </a:p>
        </p:txBody>
      </p:sp>
    </p:spTree>
    <p:extLst>
      <p:ext uri="{BB962C8B-B14F-4D97-AF65-F5344CB8AC3E}">
        <p14:creationId xmlns:p14="http://schemas.microsoft.com/office/powerpoint/2010/main" val="3138176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E-mail: Houd beide inboxen goed bij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395536" y="2060848"/>
            <a:ext cx="8496944" cy="3806552"/>
          </a:xfrm>
          <a:extLst/>
        </p:spPr>
        <p:txBody>
          <a:bodyPr/>
          <a:lstStyle/>
          <a:p>
            <a:pPr marL="0" lvl="5" indent="0" eaLnBrk="0" hangingPunct="0">
              <a:lnSpc>
                <a:spcPct val="100000"/>
              </a:lnSpc>
              <a:spcBef>
                <a:spcPct val="20000"/>
              </a:spcBef>
              <a:buSzPct val="60000"/>
              <a:buFont typeface="Wingdings 2" pitchFamily="-128" charset="2"/>
              <a:buNone/>
              <a:defRPr/>
            </a:pPr>
            <a:r>
              <a:rPr lang="nl-NL" dirty="0"/>
              <a:t>			SIS + </a:t>
            </a:r>
            <a:r>
              <a:rPr lang="nl-NL" dirty="0" err="1"/>
              <a:t>Datanose</a:t>
            </a:r>
            <a:r>
              <a:rPr lang="nl-NL" dirty="0"/>
              <a:t> + Canvas	e-mailadres zoals 				opgegeven in Studielink (vaak privéadres)</a:t>
            </a:r>
          </a:p>
          <a:p>
            <a:pPr marL="0" lvl="5" indent="0" eaLnBrk="0" hangingPunct="0">
              <a:lnSpc>
                <a:spcPct val="100000"/>
              </a:lnSpc>
              <a:spcBef>
                <a:spcPct val="20000"/>
              </a:spcBef>
              <a:buSzPct val="60000"/>
              <a:buFont typeface="Wingdings 2" pitchFamily="-128" charset="2"/>
              <a:buNone/>
              <a:defRPr/>
            </a:pPr>
            <a:endParaRPr lang="nl-NL" dirty="0"/>
          </a:p>
          <a:p>
            <a:pPr marL="0" lvl="5" indent="0" eaLnBrk="0" hangingPunct="0">
              <a:lnSpc>
                <a:spcPct val="100000"/>
              </a:lnSpc>
              <a:spcBef>
                <a:spcPct val="20000"/>
              </a:spcBef>
              <a:buSzPct val="60000"/>
              <a:buFont typeface="Wingdings 2" pitchFamily="-128" charset="2"/>
              <a:buNone/>
              <a:defRPr/>
            </a:pPr>
            <a:endParaRPr lang="nl-NL" dirty="0"/>
          </a:p>
          <a:p>
            <a:pPr marL="0" lvl="5" indent="0" eaLnBrk="0" hangingPunct="0">
              <a:lnSpc>
                <a:spcPct val="100000"/>
              </a:lnSpc>
              <a:spcBef>
                <a:spcPct val="20000"/>
              </a:spcBef>
              <a:buSzPct val="60000"/>
              <a:buFont typeface="Wingdings 2" pitchFamily="-128" charset="2"/>
              <a:buNone/>
              <a:defRPr/>
            </a:pPr>
            <a:r>
              <a:rPr lang="nl-NL" dirty="0"/>
              <a:t>			Outlook (docenten!)        	@student.uva.nl*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nl-NL" dirty="0"/>
              <a:t>*</a:t>
            </a:r>
            <a:r>
              <a:rPr lang="nl-NL" sz="1600" dirty="0"/>
              <a:t>@student.uva.nl activeren gaat soms bijna ongemerkt omdat dit bijv. nodig is om bepaalde software te installeren (</a:t>
            </a:r>
            <a:r>
              <a:rPr lang="nl-NL" sz="1600" dirty="0" err="1"/>
              <a:t>oa</a:t>
            </a:r>
            <a:r>
              <a:rPr lang="nl-NL" sz="1600" dirty="0"/>
              <a:t> </a:t>
            </a:r>
            <a:r>
              <a:rPr lang="nl-NL" sz="1600" dirty="0" err="1"/>
              <a:t>Matlab</a:t>
            </a:r>
            <a:r>
              <a:rPr lang="nl-NL" sz="1600" dirty="0"/>
              <a:t>). Vanaf dat moment verschijnt student.uva.nl adres in Outlook adreslijst.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nl-NL" sz="16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nl-NL" sz="1600" dirty="0"/>
              <a:t>Oplossingen: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nl-NL" sz="1600" dirty="0"/>
              <a:t>1. Student.uva.nl mailbox forwarden naar privéadres (en af en toe legen anders raakt hij vol).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nl-NL" sz="1600" dirty="0"/>
              <a:t>2. Student.uva.nl adres als emailadres in Studielink invoeren -&gt; Alle UvA mail op 1 plek.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nl-NL" sz="1600" dirty="0"/>
          </a:p>
        </p:txBody>
      </p:sp>
      <p:sp>
        <p:nvSpPr>
          <p:cNvPr id="8" name="Right Arrow 7"/>
          <p:cNvSpPr/>
          <p:nvPr/>
        </p:nvSpPr>
        <p:spPr>
          <a:xfrm>
            <a:off x="6156325" y="2205038"/>
            <a:ext cx="431800" cy="120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750" y="2633663"/>
            <a:ext cx="1584325" cy="1035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7286" name="TextBox 2"/>
          <p:cNvSpPr txBox="1">
            <a:spLocks noChangeArrowheads="1"/>
          </p:cNvSpPr>
          <p:nvPr/>
        </p:nvSpPr>
        <p:spPr bwMode="auto">
          <a:xfrm>
            <a:off x="450850" y="2884488"/>
            <a:ext cx="1511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 2" pitchFamily="18" charset="2"/>
              <a:buChar char="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50000"/>
              </a:lnSpc>
              <a:buSzPct val="60000"/>
              <a:buFont typeface="Wingdings 2" pitchFamily="18" charset="2"/>
              <a:buChar char="£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50000"/>
              </a:lnSpc>
              <a:buSzPct val="80000"/>
              <a:buFont typeface="Wingdings 2" pitchFamily="18" charset="2"/>
              <a:buChar char="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50000"/>
              </a:lnSpc>
              <a:buSzPct val="80000"/>
              <a:buFont typeface="Wingdings 2" pitchFamily="18" charset="2"/>
              <a:buChar char="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50000"/>
              </a:lnSpc>
              <a:buSzPct val="80000"/>
              <a:buFont typeface="Wingdings 2" pitchFamily="18" charset="2"/>
              <a:buChar char="Ò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itchFamily="18" charset="2"/>
              <a:buChar char="Ò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itchFamily="18" charset="2"/>
              <a:buChar char="Ò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itchFamily="18" charset="2"/>
              <a:buChar char="Ò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 2" pitchFamily="18" charset="2"/>
              <a:buChar char="Ò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NL" altLang="en-US" sz="1800">
                <a:solidFill>
                  <a:srgbClr val="000000"/>
                </a:solidFill>
              </a:rPr>
              <a:t>E-mail vanuit</a:t>
            </a:r>
            <a:br>
              <a:rPr lang="nl-NL" altLang="en-US" sz="1800">
                <a:solidFill>
                  <a:srgbClr val="000000"/>
                </a:solidFill>
              </a:rPr>
            </a:br>
            <a:r>
              <a:rPr lang="nl-NL" altLang="en-US" sz="1800">
                <a:solidFill>
                  <a:srgbClr val="000000"/>
                </a:solidFill>
              </a:rPr>
              <a:t>UvA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651500" y="3573463"/>
            <a:ext cx="433388" cy="120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9398935">
            <a:off x="2286000" y="2555875"/>
            <a:ext cx="431800" cy="120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2230693">
            <a:off x="2287588" y="3425825"/>
            <a:ext cx="431800" cy="120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7290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4398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1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6625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852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Dataopslag Google Drive 30 GB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back-ups van je werk en aantekeningen!</a:t>
            </a:r>
          </a:p>
          <a:p>
            <a:r>
              <a:rPr lang="nl-NL" dirty="0"/>
              <a:t>30 GB beschikbaar als je gebruikmaakt van een UvA-studentenmailadres 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i="1" dirty="0"/>
              <a:t>Student.uva.nl/</a:t>
            </a:r>
            <a:r>
              <a:rPr lang="nl-NL" i="1" dirty="0" err="1"/>
              <a:t>pb</a:t>
            </a:r>
            <a:r>
              <a:rPr lang="nl-NL" i="1" dirty="0"/>
              <a:t> &gt; A-Z &gt; Dataopslag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7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nl-NL" dirty="0"/>
              <a:t>Studentenpsychologen  UvA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918648" cy="3352800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nl-NL" sz="2400" dirty="0"/>
              <a:t>Student.uva.nl/</a:t>
            </a:r>
            <a:r>
              <a:rPr lang="nl-NL" sz="2400" dirty="0" err="1"/>
              <a:t>pb</a:t>
            </a:r>
            <a:r>
              <a:rPr lang="nl-NL" sz="2400" dirty="0"/>
              <a:t> &gt; A-Z &gt; psychologen</a:t>
            </a:r>
          </a:p>
          <a:p>
            <a:pPr lvl="1">
              <a:lnSpc>
                <a:spcPct val="100000"/>
              </a:lnSpc>
            </a:pPr>
            <a:r>
              <a:rPr lang="nl-NL" sz="2400" dirty="0"/>
              <a:t>Aanmelden via website </a:t>
            </a:r>
            <a:r>
              <a:rPr lang="nl-NL" sz="2400" dirty="0" err="1"/>
              <a:t>dmv</a:t>
            </a:r>
            <a:r>
              <a:rPr lang="nl-NL" sz="2400" dirty="0"/>
              <a:t> formulier. Wachtlijst van aantal weken. Geen verwijzing nodig.</a:t>
            </a:r>
          </a:p>
          <a:p>
            <a:pPr lvl="1">
              <a:lnSpc>
                <a:spcPct val="100000"/>
              </a:lnSpc>
            </a:pPr>
            <a:r>
              <a:rPr lang="nl-NL" sz="2400" dirty="0"/>
              <a:t>Ineke Bostelaar do ochtend op SP 9.00-12.00: voor studenten die aan een enkel gesprek genoeg hebben of bij twijfel over hulp studentenpsycholoog op goede plek zijn. Afspraak via Marleen. </a:t>
            </a:r>
          </a:p>
          <a:p>
            <a:pPr lvl="1">
              <a:lnSpc>
                <a:spcPct val="100000"/>
              </a:lnSpc>
            </a:pPr>
            <a:r>
              <a:rPr lang="nl-NL" sz="2400" dirty="0"/>
              <a:t>Ook voor vragen </a:t>
            </a:r>
            <a:r>
              <a:rPr lang="nl-NL" sz="2400" dirty="0" err="1"/>
              <a:t>SA’s</a:t>
            </a:r>
            <a:r>
              <a:rPr lang="nl-NL" sz="2400" dirty="0"/>
              <a:t> en mentoren is Ineke er (meestal 11.00-12.00). Email: E.C.Bostelaar@uva.nl</a:t>
            </a:r>
          </a:p>
          <a:p>
            <a:pPr lvl="1"/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5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0BDB-470C-4D47-AFD9-E88057132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Globale richtlijn voor doorverwijzen?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198DA-EB91-4495-B55F-4AB44EF7F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Hebben jullie behoefte aan informatie in welke situaties je verwijst naar </a:t>
            </a:r>
          </a:p>
          <a:p>
            <a:pPr lvl="1"/>
            <a:r>
              <a:rPr lang="nl-NL" dirty="0"/>
              <a:t>Studieadviseur</a:t>
            </a:r>
          </a:p>
          <a:p>
            <a:pPr lvl="1"/>
            <a:r>
              <a:rPr lang="nl-NL" dirty="0">
                <a:hlinkClick r:id="rId2"/>
              </a:rPr>
              <a:t>Studentenpsycholoog</a:t>
            </a:r>
            <a:r>
              <a:rPr lang="nl-NL" dirty="0"/>
              <a:t> (ook wat doen zij </a:t>
            </a:r>
            <a:r>
              <a:rPr lang="nl-NL" i="1" dirty="0"/>
              <a:t>niet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Huisarts / </a:t>
            </a:r>
            <a:r>
              <a:rPr lang="nl-NL" dirty="0">
                <a:hlinkClick r:id="rId3"/>
              </a:rPr>
              <a:t>studentenartsen</a:t>
            </a:r>
            <a:endParaRPr lang="nl-NL" dirty="0"/>
          </a:p>
          <a:p>
            <a:pPr lvl="1"/>
            <a:r>
              <a:rPr lang="nl-NL" dirty="0">
                <a:hlinkClick r:id="rId4"/>
              </a:rPr>
              <a:t>Studentendecaan</a:t>
            </a:r>
            <a:endParaRPr lang="nl-NL" dirty="0"/>
          </a:p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10290-6FCA-4CD8-9288-D46D7A7A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0A8210-CD35-40D6-A1F9-FF5B4E43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0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4EC1-F3AD-409F-B675-F930318CD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C40D8-36FC-4644-9815-714064FD6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73335-4EC3-4814-8194-D670315C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Facultaire Introductie bio-med wet   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A1AC9-0CCC-4503-A6D6-8BF368FA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4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Studiebegeleiding UvA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630616" cy="3352800"/>
          </a:xfrm>
        </p:spPr>
        <p:txBody>
          <a:bodyPr/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400" dirty="0"/>
              <a:t>Docenten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400" dirty="0"/>
              <a:t>Mentor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400" b="1" dirty="0"/>
              <a:t>Studieadviseur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sz="24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NL" sz="2400" dirty="0"/>
              <a:t>Studenten Services </a:t>
            </a:r>
            <a:r>
              <a:rPr lang="nl-NL" sz="1400" dirty="0"/>
              <a:t>(REC)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Studentendecanen (voorzieningen, DUO, topsport)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Studentenpsychologen 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Student </a:t>
            </a:r>
            <a:r>
              <a:rPr lang="nl-NL" sz="1800" dirty="0" err="1"/>
              <a:t>Careers</a:t>
            </a:r>
            <a:r>
              <a:rPr lang="nl-NL" sz="1800" dirty="0"/>
              <a:t> Centre (studiekeuzebegeleiding, loopbaan oriëntatie)  </a:t>
            </a:r>
          </a:p>
          <a:p>
            <a:pPr lvl="1">
              <a:lnSpc>
                <a:spcPct val="100000"/>
              </a:lnSpc>
            </a:pPr>
            <a:endParaRPr lang="nl-NL" sz="2400" dirty="0"/>
          </a:p>
          <a:p>
            <a:pPr lvl="1"/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F385-BE83-48C6-8C02-F522E3CA3021}" type="slidenum">
              <a:rPr lang="en-US" smtClean="0"/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8206680" cy="838200"/>
          </a:xfrm>
        </p:spPr>
        <p:txBody>
          <a:bodyPr/>
          <a:lstStyle/>
          <a:p>
            <a:r>
              <a:rPr lang="nl-NL" dirty="0"/>
              <a:t>De studieadviseur biedt ondersteuning bij: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Vragen over efficiënt en effectief studeren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Balans studie en ontspanning / stressklachten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Persoonlijke omstandigheden / ziekte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Extra uitdaging nodig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Studieplanning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Studievertraging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Keuzes/twijfel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dirty="0"/>
              <a:t>Vragen over regelgeving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6277E-E2D4-42B3-8443-1596052FB4E4}" type="slidenum">
              <a:rPr lang="en-US" smtClean="0"/>
              <a:pPr>
                <a:defRPr/>
              </a:pPr>
              <a:t>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95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Mijn bereikbaarheid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514600"/>
            <a:ext cx="7848600" cy="3352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Email: </a:t>
            </a:r>
            <a:r>
              <a:rPr lang="nl-NL" sz="2000" dirty="0">
                <a:hlinkClick r:id="rId2"/>
              </a:rPr>
              <a:t>m.enschede@uva.nl</a:t>
            </a:r>
            <a:endParaRPr lang="nl-NL" sz="1600" dirty="0"/>
          </a:p>
          <a:p>
            <a:pPr marL="0" indent="0" eaLnBrk="1" hangingPunct="1">
              <a:buNone/>
            </a:pPr>
            <a:r>
              <a:rPr lang="nl-NL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Tel: </a:t>
            </a:r>
            <a:r>
              <a:rPr lang="nl-NL" sz="2000" dirty="0"/>
              <a:t>020-525 7403</a:t>
            </a:r>
            <a:endParaRPr lang="nl-NL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eaLnBrk="1" hangingPunct="1">
              <a:buNone/>
            </a:pPr>
            <a:endParaRPr lang="nl-NL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nl-NL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Afspraak:</a:t>
            </a:r>
            <a:r>
              <a:rPr lang="nl-NL" sz="2000" dirty="0"/>
              <a:t> </a:t>
            </a:r>
            <a:r>
              <a:rPr lang="nl-NL" sz="2000" u="sng" dirty="0"/>
              <a:t>zelf inplannen</a:t>
            </a:r>
            <a:r>
              <a:rPr lang="nl-NL" sz="2000" dirty="0"/>
              <a:t> via online agenda (30 minuten):</a:t>
            </a:r>
          </a:p>
          <a:p>
            <a:pPr marL="0" indent="0" eaLnBrk="1" hangingPunct="1">
              <a:buNone/>
            </a:pPr>
            <a:r>
              <a:rPr lang="nl-NL" sz="2000" dirty="0"/>
              <a:t>Student.uva.nl/</a:t>
            </a:r>
            <a:r>
              <a:rPr lang="nl-NL" sz="2000" dirty="0" err="1"/>
              <a:t>pb</a:t>
            </a:r>
            <a:r>
              <a:rPr lang="nl-NL" sz="2000" dirty="0"/>
              <a:t> &gt; A-Z &gt; Studieadviseur FNWI &gt; maak een afspraak</a:t>
            </a:r>
            <a:br>
              <a:rPr lang="nl-NL" sz="2000" dirty="0"/>
            </a:br>
            <a:endParaRPr lang="nl-NL" sz="2000" dirty="0"/>
          </a:p>
          <a:p>
            <a:pPr marL="0" indent="0" eaLnBrk="1" hangingPunct="1">
              <a:buNone/>
            </a:pPr>
            <a:r>
              <a:rPr lang="nl-NL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Inloopspreekuur:</a:t>
            </a:r>
            <a:r>
              <a:rPr lang="nl-NL" sz="2000" dirty="0"/>
              <a:t> vrijdag 13.00-14.00 (korte vragen)</a:t>
            </a:r>
          </a:p>
          <a:p>
            <a:pPr marL="0" indent="0" eaLnBrk="1" hangingPunct="1">
              <a:buNone/>
            </a:pPr>
            <a:r>
              <a:rPr lang="nl-NL" sz="1400" i="1" dirty="0"/>
              <a:t>Bij afspraak of spreekuur altijd eerst melden bij de ESC servicedesk  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nl-NL" sz="1600" dirty="0"/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nl-NL" sz="2000" dirty="0"/>
              <a:t>Aanwezig di, do, vr	 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nl-NL" sz="1600" i="1" dirty="0"/>
          </a:p>
        </p:txBody>
      </p:sp>
      <p:sp>
        <p:nvSpPr>
          <p:cNvPr id="7172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B75CF3-7862-467D-B246-3B8EEEA115ED}" type="slidenum">
              <a:rPr lang="en-US">
                <a:solidFill>
                  <a:srgbClr val="751B68"/>
                </a:solidFill>
              </a:rPr>
              <a:pPr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8640"/>
            <a:ext cx="2915816" cy="187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5674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4888</TotalTime>
  <Words>892</Words>
  <Application>Microsoft Office PowerPoint</Application>
  <PresentationFormat>On-screen Show (4:3)</PresentationFormat>
  <Paragraphs>219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Gill Sans</vt:lpstr>
      <vt:lpstr>Wingdings</vt:lpstr>
      <vt:lpstr>Wingdings 2</vt:lpstr>
      <vt:lpstr>ヒラギノ角ゴ ProN W3</vt:lpstr>
      <vt:lpstr>Standaardontwerp</vt:lpstr>
      <vt:lpstr>2_Standaardontwerp</vt:lpstr>
      <vt:lpstr>4_Standaardontwerp</vt:lpstr>
      <vt:lpstr>Persoonlijke omstandigheden?</vt:lpstr>
      <vt:lpstr>Na mentorgesprekken overleg SA-mentor</vt:lpstr>
      <vt:lpstr>Eerstegeneratiestudenten</vt:lpstr>
      <vt:lpstr>Studentenpsychologen  UvA</vt:lpstr>
      <vt:lpstr>Globale richtlijn voor doorverwijzen?</vt:lpstr>
      <vt:lpstr>PowerPoint Presentation</vt:lpstr>
      <vt:lpstr>Studiebegeleiding UvA</vt:lpstr>
      <vt:lpstr>De studieadviseur biedt ondersteuning bij:</vt:lpstr>
      <vt:lpstr>Mijn bereikbaarheid</vt:lpstr>
      <vt:lpstr>Studiebegeleiding UvA</vt:lpstr>
      <vt:lpstr>Wil je efficiënter studeren? Er zijn veel tips die je direct kunt toepassen… </vt:lpstr>
      <vt:lpstr>UvA biedt ondersteuning</vt:lpstr>
      <vt:lpstr>UvA biedt ondersteuning</vt:lpstr>
      <vt:lpstr>PB biedt ondersteuning</vt:lpstr>
      <vt:lpstr>Gesprek over jouw studieaanpak  </vt:lpstr>
      <vt:lpstr>Meld persoonlijke omstandigheden bij mij (zeker als ze je studie beïnvloeden)</vt:lpstr>
      <vt:lpstr>Persoonlijke Omstandigheden en studie</vt:lpstr>
      <vt:lpstr>Twijfel over studiekeuze</vt:lpstr>
      <vt:lpstr>Voor wie meer wil en meer kan</vt:lpstr>
      <vt:lpstr>Honours certificaat</vt:lpstr>
      <vt:lpstr>Studeren in het buitenland  </vt:lpstr>
      <vt:lpstr>Bindend Studieadvies (BSA)</vt:lpstr>
      <vt:lpstr>Aanvullende ingangseisen 2e-jaars vakken</vt:lpstr>
      <vt:lpstr>BSA uitslag 2018-2019</vt:lpstr>
      <vt:lpstr>Voor 1 februari uitschrijven = geen BSA</vt:lpstr>
      <vt:lpstr>Ik wil niet verder in het onderzoek….</vt:lpstr>
      <vt:lpstr>Andere mogelijkheden binnen UvA</vt:lpstr>
      <vt:lpstr>Specifieke informatie voor PB:  Canvas opleidingspagina </vt:lpstr>
      <vt:lpstr>Algemene informatie:  student.uva.nl/pb &gt; A-Z</vt:lpstr>
      <vt:lpstr>E-mail: Houd beide inboxen goed bij</vt:lpstr>
      <vt:lpstr>Dataopslag Google Drive 30 GB </vt:lpstr>
    </vt:vector>
  </TitlesOfParts>
  <Company>moi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me</dc:creator>
  <cp:lastModifiedBy>Enschede, Marleen</cp:lastModifiedBy>
  <cp:revision>176</cp:revision>
  <cp:lastPrinted>2015-10-08T13:06:58Z</cp:lastPrinted>
  <dcterms:created xsi:type="dcterms:W3CDTF">2007-08-09T18:52:28Z</dcterms:created>
  <dcterms:modified xsi:type="dcterms:W3CDTF">2019-09-26T13:44:34Z</dcterms:modified>
</cp:coreProperties>
</file>