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comment1.xml" ContentType="application/vnd.openxmlformats-officedocument.presentationml.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5"/>
  </p:sldMasterIdLst>
  <p:notesMasterIdLst>
    <p:notesMasterId r:id="rId44"/>
  </p:notesMasterIdLst>
  <p:sldIdLst>
    <p:sldId id="296" r:id="rId6"/>
    <p:sldId id="289" r:id="rId7"/>
    <p:sldId id="402" r:id="rId8"/>
    <p:sldId id="299" r:id="rId9"/>
    <p:sldId id="384" r:id="rId10"/>
    <p:sldId id="385" r:id="rId11"/>
    <p:sldId id="365" r:id="rId12"/>
    <p:sldId id="366" r:id="rId13"/>
    <p:sldId id="367" r:id="rId14"/>
    <p:sldId id="383" r:id="rId15"/>
    <p:sldId id="371" r:id="rId16"/>
    <p:sldId id="373" r:id="rId17"/>
    <p:sldId id="404" r:id="rId18"/>
    <p:sldId id="381" r:id="rId19"/>
    <p:sldId id="387" r:id="rId20"/>
    <p:sldId id="386" r:id="rId21"/>
    <p:sldId id="376" r:id="rId22"/>
    <p:sldId id="382" r:id="rId23"/>
    <p:sldId id="388" r:id="rId24"/>
    <p:sldId id="307" r:id="rId25"/>
    <p:sldId id="308" r:id="rId26"/>
    <p:sldId id="390" r:id="rId27"/>
    <p:sldId id="405" r:id="rId28"/>
    <p:sldId id="309" r:id="rId29"/>
    <p:sldId id="338" r:id="rId30"/>
    <p:sldId id="400" r:id="rId31"/>
    <p:sldId id="391" r:id="rId32"/>
    <p:sldId id="401" r:id="rId33"/>
    <p:sldId id="392" r:id="rId34"/>
    <p:sldId id="393" r:id="rId35"/>
    <p:sldId id="399" r:id="rId36"/>
    <p:sldId id="394" r:id="rId37"/>
    <p:sldId id="395" r:id="rId38"/>
    <p:sldId id="396" r:id="rId39"/>
    <p:sldId id="398" r:id="rId40"/>
    <p:sldId id="317" r:id="rId41"/>
    <p:sldId id="305" r:id="rId42"/>
    <p:sldId id="389" r:id="rId43"/>
  </p:sldIdLst>
  <p:sldSz cx="9144000" cy="6858000" type="screen4x3"/>
  <p:notesSz cx="6797675" cy="9926638"/>
  <p:defaultTextStyle>
    <a:defPPr>
      <a:defRPr lang="nl-N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Start" id="{1415ABE5-9A50-42AB-803C-6FEE1C809A8D}">
          <p14:sldIdLst>
            <p14:sldId id="296"/>
            <p14:sldId id="289"/>
            <p14:sldId id="402"/>
          </p14:sldIdLst>
        </p14:section>
        <p14:section name="Kennismaking" id="{3E75644F-F5F1-4F48-A3F8-115C2F31D95A}">
          <p14:sldIdLst>
            <p14:sldId id="299"/>
            <p14:sldId id="384"/>
            <p14:sldId id="385"/>
          </p14:sldIdLst>
        </p14:section>
        <p14:section name="Introductie ABV" id="{4B6446E2-327B-4FB0-98DC-05641E65F194}">
          <p14:sldIdLst>
            <p14:sldId id="365"/>
            <p14:sldId id="366"/>
            <p14:sldId id="367"/>
            <p14:sldId id="383"/>
            <p14:sldId id="371"/>
            <p14:sldId id="373"/>
            <p14:sldId id="404"/>
            <p14:sldId id="381"/>
            <p14:sldId id="387"/>
            <p14:sldId id="386"/>
            <p14:sldId id="376"/>
            <p14:sldId id="382"/>
            <p14:sldId id="388"/>
          </p14:sldIdLst>
        </p14:section>
        <p14:section name="Introductie OB" id="{A1A529C4-C9F1-4AA6-B899-E73997B0CCA4}">
          <p14:sldIdLst>
            <p14:sldId id="307"/>
            <p14:sldId id="308"/>
            <p14:sldId id="390"/>
          </p14:sldIdLst>
        </p14:section>
        <p14:section name="TO PB" id="{F8923CA6-05F9-4445-AD58-AEE4EDAAC205}">
          <p14:sldIdLst>
            <p14:sldId id="405"/>
            <p14:sldId id="309"/>
            <p14:sldId id="338"/>
            <p14:sldId id="400"/>
            <p14:sldId id="391"/>
            <p14:sldId id="401"/>
            <p14:sldId id="392"/>
            <p14:sldId id="393"/>
            <p14:sldId id="399"/>
            <p14:sldId id="394"/>
            <p14:sldId id="395"/>
            <p14:sldId id="396"/>
            <p14:sldId id="398"/>
            <p14:sldId id="317"/>
          </p14:sldIdLst>
        </p14:section>
        <p14:section name="Thuisopdrachten" id="{59B85461-997A-4125-AAFD-B6DBB7FDB312}">
          <p14:sldIdLst>
            <p14:sldId id="305"/>
            <p14:sldId id="38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Quaedackers" initials="MQ" lastIdx="2" clrIdx="0"/>
  <p:cmAuthor id="1" name="Hanneke de Leeuw" initials="Hanneke" lastIdx="1" clrIdx="1"/>
  <p:cmAuthor id="2" name="Lisette Harting" initials="LH" lastIdx="5" clrIdx="2">
    <p:extLst>
      <p:ext uri="{19B8F6BF-5375-455C-9EA6-DF929625EA0E}">
        <p15:presenceInfo xmlns:p15="http://schemas.microsoft.com/office/powerpoint/2012/main" userId="8d7fa513af8bbb0f" providerId="Windows Live"/>
      </p:ext>
    </p:extLst>
  </p:cmAuthor>
  <p:cmAuthor id="3" name="Laan, J.E. van der" initials="JEvdL" lastIdx="7" clrIdx="3"/>
  <p:cmAuthor id="4" name="ER" initials="E" lastIdx="1" clrIdx="4">
    <p:extLst>
      <p:ext uri="{19B8F6BF-5375-455C-9EA6-DF929625EA0E}">
        <p15:presenceInfo xmlns:p15="http://schemas.microsoft.com/office/powerpoint/2012/main" userId="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3303" autoAdjust="0"/>
  </p:normalViewPr>
  <p:slideViewPr>
    <p:cSldViewPr snapToGrid="0">
      <p:cViewPr varScale="1">
        <p:scale>
          <a:sx n="63" d="100"/>
          <a:sy n="63" d="100"/>
        </p:scale>
        <p:origin x="90" y="438"/>
      </p:cViewPr>
      <p:guideLst>
        <p:guide orient="horz" pos="2160"/>
        <p:guide pos="2880"/>
      </p:guideLst>
    </p:cSldViewPr>
  </p:slideViewPr>
  <p:outlineViewPr>
    <p:cViewPr>
      <p:scale>
        <a:sx n="33" d="100"/>
        <a:sy n="33" d="100"/>
      </p:scale>
      <p:origin x="0" y="-8328"/>
    </p:cViewPr>
  </p:outlineViewPr>
  <p:notesTextViewPr>
    <p:cViewPr>
      <p:scale>
        <a:sx n="100" d="100"/>
        <a:sy n="100" d="100"/>
      </p:scale>
      <p:origin x="0" y="0"/>
    </p:cViewPr>
  </p:notesTextViewPr>
  <p:sorterViewPr>
    <p:cViewPr varScale="1">
      <p:scale>
        <a:sx n="100" d="100"/>
        <a:sy n="100" d="100"/>
      </p:scale>
      <p:origin x="0" y="-1305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omments/comment1.xml><?xml version="1.0" encoding="utf-8"?>
<p:cmLst xmlns:a="http://schemas.openxmlformats.org/drawingml/2006/main" xmlns:r="http://schemas.openxmlformats.org/officeDocument/2006/relationships" xmlns:p="http://schemas.openxmlformats.org/presentationml/2006/main">
  <p:cm authorId="4" dt="2014-09-09T17:33:26.566" idx="1">
    <p:pos x="10" y="10"/>
    <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74198B79-4921-43E9-905E-72C342D17718}" type="datetimeFigureOut">
              <a:rPr lang="nl-NL" smtClean="0"/>
              <a:pPr/>
              <a:t>10-9-2014</a:t>
            </a:fld>
            <a:endParaRPr lang="nl-NL"/>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63EAA8E-CE20-4AC4-99FE-B598EEC2C208}" type="slidenum">
              <a:rPr lang="nl-NL" smtClean="0"/>
              <a:pPr/>
              <a:t>‹#›</a:t>
            </a:fld>
            <a:endParaRPr lang="nl-NL"/>
          </a:p>
        </p:txBody>
      </p:sp>
    </p:spTree>
    <p:extLst>
      <p:ext uri="{BB962C8B-B14F-4D97-AF65-F5344CB8AC3E}">
        <p14:creationId xmlns:p14="http://schemas.microsoft.com/office/powerpoint/2010/main" val="2045173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psy.pku.edu.cn/labs/CSCN_lab/people.html"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663EAA8E-CE20-4AC4-99FE-B598EEC2C208}" type="slidenum">
              <a:rPr lang="nl-NL" smtClean="0"/>
              <a:pPr/>
              <a:t>2</a:t>
            </a:fld>
            <a:endParaRPr lang="nl-NL"/>
          </a:p>
        </p:txBody>
      </p:sp>
    </p:spTree>
    <p:extLst>
      <p:ext uri="{BB962C8B-B14F-4D97-AF65-F5344CB8AC3E}">
        <p14:creationId xmlns:p14="http://schemas.microsoft.com/office/powerpoint/2010/main" val="33236934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smtClean="0"/>
              <a:t>Als thuisopdracht hebben ze het artikel al globaal doorgelezen en hebben ze aan de hand van hoofdstuk 2 en 3 in de handleiding de empirische cyclus gehighlight.</a:t>
            </a:r>
            <a:endParaRPr lang="en-US" smtClean="0"/>
          </a:p>
          <a:p>
            <a:r>
              <a:rPr lang="nl-NL" smtClean="0"/>
              <a:t>Deze werkgroep gaan we  dat nabespreken en is er tijd om inhoudelijke vragen te stellen.</a:t>
            </a:r>
            <a:endParaRPr lang="en-US" smtClean="0"/>
          </a:p>
          <a:p>
            <a:r>
              <a:rPr lang="nl-NL" smtClean="0"/>
              <a:t>Voor volgende week zullen ze alle onderdelen van de empirische cyclus moeten identificeren en deze in eigen woorden moeten uitwerken. De uitwerking hiervan wordt ingeleverd (in werkgroep 2) en hierop krijgt de student feedback.</a:t>
            </a:r>
            <a:endParaRPr lang="en-US" smtClean="0"/>
          </a:p>
          <a:p>
            <a:r>
              <a:rPr lang="nl-NL" smtClean="0"/>
              <a:t>In werkgroep 3 is er tijd om de feedback te lezen en vragen te stellen. Daarna staan we stil hoe je het middendeel duidelijk opschrijft en hoe het wordt beoordeeld.</a:t>
            </a:r>
            <a:endParaRPr lang="en-US" smtClean="0"/>
          </a:p>
          <a:p>
            <a:r>
              <a:rPr lang="nl-NL" smtClean="0"/>
              <a:t>De laatste stap in de opdracht is het schrijven van de eindversie (in werkgroep 4), deze wordt ook beoordeeld.</a:t>
            </a:r>
            <a:endParaRPr lang="en-US" smtClean="0"/>
          </a:p>
          <a:p>
            <a:endParaRPr lang="en-US" smtClean="0"/>
          </a:p>
        </p:txBody>
      </p:sp>
      <p:sp>
        <p:nvSpPr>
          <p:cNvPr id="3482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9C74530-0962-40C1-94B8-F549E0F7D4C6}" type="slidenum">
              <a:rPr lang="en-US" smtClean="0"/>
              <a:pPr eaLnBrk="1" hangingPunct="1"/>
              <a:t>21</a:t>
            </a:fld>
            <a:endParaRPr lang="en-US" smtClean="0"/>
          </a:p>
        </p:txBody>
      </p:sp>
    </p:spTree>
    <p:extLst>
      <p:ext uri="{BB962C8B-B14F-4D97-AF65-F5344CB8AC3E}">
        <p14:creationId xmlns:p14="http://schemas.microsoft.com/office/powerpoint/2010/main" val="23593139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kern="1200" dirty="0" err="1" smtClean="0">
                <a:solidFill>
                  <a:schemeClr val="tx1"/>
                </a:solidFill>
                <a:effectLst/>
                <a:latin typeface="+mn-lt"/>
                <a:ea typeface="+mn-ea"/>
                <a:cs typeface="+mn-cs"/>
              </a:rPr>
              <a:t>Xiangyu</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Zuo</a:t>
            </a:r>
            <a:r>
              <a:rPr lang="nl-NL" sz="1200" kern="1200" dirty="0" smtClean="0">
                <a:solidFill>
                  <a:schemeClr val="tx1"/>
                </a:solidFill>
                <a:effectLst/>
                <a:latin typeface="+mn-lt"/>
                <a:ea typeface="+mn-ea"/>
                <a:cs typeface="+mn-cs"/>
              </a:rPr>
              <a:t> is onvindbaar.</a:t>
            </a:r>
          </a:p>
          <a:p>
            <a:r>
              <a:rPr lang="nl-NL" dirty="0" err="1" smtClean="0"/>
              <a:t>Xiaojing</a:t>
            </a:r>
            <a:r>
              <a:rPr lang="nl-NL" dirty="0" smtClean="0"/>
              <a:t> (</a:t>
            </a:r>
            <a:r>
              <a:rPr lang="nl-NL" dirty="0" err="1" smtClean="0"/>
              <a:t>Xiao</a:t>
            </a:r>
            <a:r>
              <a:rPr lang="nl-NL" dirty="0" smtClean="0"/>
              <a:t> </a:t>
            </a:r>
            <a:r>
              <a:rPr lang="nl-NL" dirty="0" err="1" smtClean="0"/>
              <a:t>Jing</a:t>
            </a:r>
            <a:r>
              <a:rPr lang="nl-NL" dirty="0" smtClean="0"/>
              <a:t>) </a:t>
            </a:r>
            <a:r>
              <a:rPr lang="nl-NL" dirty="0" err="1" smtClean="0"/>
              <a:t>Xu</a:t>
            </a:r>
            <a:r>
              <a:rPr lang="nl-NL" dirty="0" smtClean="0"/>
              <a:t> is een dame</a:t>
            </a:r>
            <a:endParaRPr lang="nl-NL" sz="1200" kern="1200" dirty="0" smtClean="0">
              <a:solidFill>
                <a:schemeClr val="tx1"/>
              </a:solidFill>
              <a:effectLst/>
              <a:latin typeface="+mn-lt"/>
              <a:ea typeface="+mn-ea"/>
              <a:cs typeface="+mn-cs"/>
            </a:endParaRPr>
          </a:p>
          <a:p>
            <a:r>
              <a:rPr lang="nl-NL" sz="1200" u="sng" kern="1200" dirty="0" smtClean="0">
                <a:solidFill>
                  <a:schemeClr val="tx1"/>
                </a:solidFill>
                <a:effectLst/>
                <a:latin typeface="+mn-lt"/>
                <a:ea typeface="+mn-ea"/>
                <a:cs typeface="+mn-cs"/>
                <a:hlinkClick r:id="rId3"/>
              </a:rPr>
              <a:t>http://www.psy.pku.edu.cn/labs/CSCN_lab/people.html</a:t>
            </a:r>
            <a:r>
              <a:rPr lang="nl-NL" sz="1200" kern="1200" dirty="0" smtClean="0">
                <a:solidFill>
                  <a:schemeClr val="tx1"/>
                </a:solidFill>
                <a:effectLst/>
                <a:latin typeface="+mn-lt"/>
                <a:ea typeface="+mn-ea"/>
                <a:cs typeface="+mn-cs"/>
              </a:rPr>
              <a:t> </a:t>
            </a:r>
          </a:p>
          <a:p>
            <a:r>
              <a:rPr lang="en-US" sz="1200" kern="1200" dirty="0" err="1" smtClean="0">
                <a:solidFill>
                  <a:schemeClr val="tx1"/>
                </a:solidFill>
                <a:effectLst/>
                <a:latin typeface="+mn-lt"/>
                <a:ea typeface="+mn-ea"/>
                <a:cs typeface="+mn-cs"/>
              </a:rPr>
              <a:t>Onderzoek</a:t>
            </a:r>
            <a:r>
              <a:rPr lang="en-US" sz="1200" kern="1200" dirty="0" smtClean="0">
                <a:solidFill>
                  <a:schemeClr val="tx1"/>
                </a:solidFill>
                <a:effectLst/>
                <a:latin typeface="+mn-lt"/>
                <a:ea typeface="+mn-ea"/>
                <a:cs typeface="+mn-cs"/>
              </a:rPr>
              <a:t> is </a:t>
            </a:r>
            <a:r>
              <a:rPr lang="en-US" sz="1200" kern="1200" smtClean="0">
                <a:solidFill>
                  <a:schemeClr val="tx1"/>
                </a:solidFill>
                <a:effectLst/>
                <a:latin typeface="+mn-lt"/>
                <a:ea typeface="+mn-ea"/>
                <a:cs typeface="+mn-cs"/>
              </a:rPr>
              <a:t>waarschijnlijk </a:t>
            </a:r>
            <a:r>
              <a:rPr lang="en-US" sz="1200" kern="1200" dirty="0" err="1" smtClean="0">
                <a:solidFill>
                  <a:schemeClr val="tx1"/>
                </a:solidFill>
                <a:effectLst/>
                <a:latin typeface="+mn-lt"/>
                <a:ea typeface="+mn-ea"/>
                <a:cs typeface="+mn-cs"/>
              </a:rPr>
              <a:t>onderdeel</a:t>
            </a:r>
            <a:r>
              <a:rPr lang="en-US" sz="1200" kern="1200" dirty="0" smtClean="0">
                <a:solidFill>
                  <a:schemeClr val="tx1"/>
                </a:solidFill>
                <a:effectLst/>
                <a:latin typeface="+mn-lt"/>
                <a:ea typeface="+mn-ea"/>
                <a:cs typeface="+mn-cs"/>
              </a:rPr>
              <a:t> van de funding: “Modulation of empathy by culture and social relationship — A transcultural cognitive neuroscience study (National Natural Science Foundation of China, 2010-2014)”</a:t>
            </a:r>
            <a:endParaRPr lang="nl-NL" sz="1200" kern="1200" dirty="0" smtClean="0">
              <a:solidFill>
                <a:schemeClr val="tx1"/>
              </a:solidFill>
              <a:effectLst/>
              <a:latin typeface="+mn-lt"/>
              <a:ea typeface="+mn-ea"/>
              <a:cs typeface="+mn-cs"/>
            </a:endParaRPr>
          </a:p>
          <a:p>
            <a:endParaRPr lang="nl-NL" dirty="0"/>
          </a:p>
        </p:txBody>
      </p:sp>
      <p:sp>
        <p:nvSpPr>
          <p:cNvPr id="4" name="Slide Number Placeholder 3"/>
          <p:cNvSpPr>
            <a:spLocks noGrp="1"/>
          </p:cNvSpPr>
          <p:nvPr>
            <p:ph type="sldNum" sz="quarter" idx="10"/>
          </p:nvPr>
        </p:nvSpPr>
        <p:spPr/>
        <p:txBody>
          <a:bodyPr/>
          <a:lstStyle/>
          <a:p>
            <a:fld id="{663EAA8E-CE20-4AC4-99FE-B598EEC2C208}" type="slidenum">
              <a:rPr lang="nl-NL" smtClean="0"/>
              <a:pPr/>
              <a:t>23</a:t>
            </a:fld>
            <a:endParaRPr lang="nl-NL"/>
          </a:p>
        </p:txBody>
      </p:sp>
    </p:spTree>
    <p:extLst>
      <p:ext uri="{BB962C8B-B14F-4D97-AF65-F5344CB8AC3E}">
        <p14:creationId xmlns:p14="http://schemas.microsoft.com/office/powerpoint/2010/main" val="27137827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i="1" smtClean="0"/>
              <a:t> </a:t>
            </a:r>
            <a:endParaRPr lang="en-US" smtClean="0"/>
          </a:p>
          <a:p>
            <a:r>
              <a:rPr lang="nl-NL" smtClean="0"/>
              <a:t> </a:t>
            </a:r>
            <a:endParaRPr lang="en-US" smtClean="0"/>
          </a:p>
          <a:p>
            <a:r>
              <a:rPr lang="nl-NL" i="1" smtClean="0"/>
              <a:t> </a:t>
            </a:r>
            <a:endParaRPr lang="en-US" smtClean="0"/>
          </a:p>
          <a:p>
            <a:r>
              <a:rPr lang="nl-NL" i="1" smtClean="0"/>
              <a:t> </a:t>
            </a:r>
            <a:endParaRPr lang="en-US" smtClean="0"/>
          </a:p>
          <a:p>
            <a:endParaRPr lang="en-US" smtClean="0"/>
          </a:p>
        </p:txBody>
      </p:sp>
      <p:sp>
        <p:nvSpPr>
          <p:cNvPr id="3584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DDADA59-79AB-4D0F-987A-6CAE3BA2586A}" type="slidenum">
              <a:rPr lang="en-US" smtClean="0"/>
              <a:pPr eaLnBrk="1" hangingPunct="1"/>
              <a:t>24</a:t>
            </a:fld>
            <a:endParaRPr lang="en-US" smtClean="0"/>
          </a:p>
        </p:txBody>
      </p:sp>
    </p:spTree>
    <p:extLst>
      <p:ext uri="{BB962C8B-B14F-4D97-AF65-F5344CB8AC3E}">
        <p14:creationId xmlns:p14="http://schemas.microsoft.com/office/powerpoint/2010/main" val="22557691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Verschil tussen construct?</a:t>
            </a:r>
            <a:r>
              <a:rPr lang="nl-NL" baseline="0" dirty="0" smtClean="0"/>
              <a:t> (hypothese) en </a:t>
            </a:r>
            <a:r>
              <a:rPr lang="nl-NL" baseline="0" dirty="0" err="1" smtClean="0"/>
              <a:t>variable</a:t>
            </a:r>
            <a:r>
              <a:rPr lang="nl-NL" baseline="0" dirty="0" smtClean="0"/>
              <a:t> (voorspelling)? Variabelen staan op assen van </a:t>
            </a:r>
            <a:r>
              <a:rPr lang="nl-NL" baseline="0" smtClean="0"/>
              <a:t>een grafiek.</a:t>
            </a:r>
            <a:endParaRPr lang="nl-NL" baseline="0" dirty="0" smtClean="0"/>
          </a:p>
          <a:p>
            <a:endParaRPr lang="nl-NL" baseline="0" dirty="0" smtClean="0"/>
          </a:p>
          <a:p>
            <a:r>
              <a:rPr lang="nl-NL" baseline="0" dirty="0" smtClean="0"/>
              <a:t>Bv Intelligentie </a:t>
            </a:r>
            <a:r>
              <a:rPr lang="nl-NL" baseline="0" dirty="0" err="1" smtClean="0"/>
              <a:t>vs</a:t>
            </a:r>
            <a:r>
              <a:rPr lang="nl-NL" baseline="0" dirty="0" smtClean="0"/>
              <a:t> puntenaantal op IQ test.</a:t>
            </a:r>
            <a:endParaRPr lang="nl-NL" dirty="0"/>
          </a:p>
        </p:txBody>
      </p:sp>
      <p:sp>
        <p:nvSpPr>
          <p:cNvPr id="4" name="Slide Number Placeholder 3"/>
          <p:cNvSpPr>
            <a:spLocks noGrp="1"/>
          </p:cNvSpPr>
          <p:nvPr>
            <p:ph type="sldNum" sz="quarter" idx="10"/>
          </p:nvPr>
        </p:nvSpPr>
        <p:spPr/>
        <p:txBody>
          <a:bodyPr/>
          <a:lstStyle/>
          <a:p>
            <a:fld id="{663EAA8E-CE20-4AC4-99FE-B598EEC2C208}" type="slidenum">
              <a:rPr lang="nl-NL" smtClean="0"/>
              <a:pPr/>
              <a:t>25</a:t>
            </a:fld>
            <a:endParaRPr lang="nl-NL"/>
          </a:p>
        </p:txBody>
      </p:sp>
    </p:spTree>
    <p:extLst>
      <p:ext uri="{BB962C8B-B14F-4D97-AF65-F5344CB8AC3E}">
        <p14:creationId xmlns:p14="http://schemas.microsoft.com/office/powerpoint/2010/main" val="31717263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Als thuisopdracht hebben ze het artikel al globaal doorgelezen en hebben ze aan de hand van hoofdstuk 2 en 3 in de handleiding de empirische cyclus gehighlight.</a:t>
            </a:r>
            <a:endParaRPr lang="en-US" dirty="0" smtClean="0"/>
          </a:p>
          <a:p>
            <a:r>
              <a:rPr lang="nl-NL" dirty="0" smtClean="0"/>
              <a:t>Deze werkgroep gaan we dat nabespreken en is er tijd om inhoudelijke vragen te stellen.</a:t>
            </a:r>
            <a:endParaRPr lang="en-US" dirty="0" smtClean="0"/>
          </a:p>
          <a:p>
            <a:r>
              <a:rPr lang="nl-NL" dirty="0" smtClean="0"/>
              <a:t>Voor volgende week zullen ze alle onderdelen van de empirische cyclus moeten identificeren en deze in eigen woorden moeten uitwerken. De uitwerking hiervan wordt ingeleverd (in werkgroep 2) en hierop krijgt de student feedback.</a:t>
            </a:r>
            <a:endParaRPr lang="en-US" dirty="0" smtClean="0"/>
          </a:p>
          <a:p>
            <a:r>
              <a:rPr lang="nl-NL" dirty="0" smtClean="0"/>
              <a:t>In werkgroep 3 is er tijd om de feedback te lezen en vragen te stellen. Daarna staan we stil bij de methoden</a:t>
            </a:r>
            <a:r>
              <a:rPr lang="nl-NL" baseline="0" dirty="0" smtClean="0"/>
              <a:t> die gebruikt worden en hoe deze zich verhouden tot de verkregen resultaten. Belangrijk daarbij is om een inhoudelijk samenhangend middendeel te kunnen schrijven. </a:t>
            </a:r>
          </a:p>
          <a:p>
            <a:r>
              <a:rPr lang="nl-NL" dirty="0" smtClean="0"/>
              <a:t>De laatste stap in de opdracht is het schrijven van de eindversie (in werkgroep 4), deze wordt beoordeeld.</a:t>
            </a:r>
            <a:endParaRPr lang="en-US" dirty="0" smtClean="0"/>
          </a:p>
          <a:p>
            <a:endParaRPr lang="nl-NL" dirty="0"/>
          </a:p>
        </p:txBody>
      </p:sp>
      <p:sp>
        <p:nvSpPr>
          <p:cNvPr id="4" name="Slide Number Placeholder 3"/>
          <p:cNvSpPr>
            <a:spLocks noGrp="1"/>
          </p:cNvSpPr>
          <p:nvPr>
            <p:ph type="sldNum" sz="quarter" idx="10"/>
          </p:nvPr>
        </p:nvSpPr>
        <p:spPr/>
        <p:txBody>
          <a:bodyPr/>
          <a:lstStyle/>
          <a:p>
            <a:fld id="{663EAA8E-CE20-4AC4-99FE-B598EEC2C208}" type="slidenum">
              <a:rPr lang="nl-NL" smtClean="0"/>
              <a:pPr/>
              <a:t>29</a:t>
            </a:fld>
            <a:endParaRPr lang="nl-NL"/>
          </a:p>
        </p:txBody>
      </p:sp>
    </p:spTree>
    <p:extLst>
      <p:ext uri="{BB962C8B-B14F-4D97-AF65-F5344CB8AC3E}">
        <p14:creationId xmlns:p14="http://schemas.microsoft.com/office/powerpoint/2010/main" val="35835441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Als thuisopdracht hebben ze het artikel al globaal doorgelezen en hebben ze aan de hand van hoofdstuk 2 en 3 in de handleiding de empirische cyclus gehighlight.</a:t>
            </a:r>
            <a:endParaRPr lang="en-US" dirty="0" smtClean="0"/>
          </a:p>
          <a:p>
            <a:r>
              <a:rPr lang="nl-NL" dirty="0" smtClean="0"/>
              <a:t>Deze werkgroep gaan we dat nabespreken en is er tijd om inhoudelijke vragen te stellen.</a:t>
            </a:r>
            <a:endParaRPr lang="en-US" dirty="0" smtClean="0"/>
          </a:p>
          <a:p>
            <a:r>
              <a:rPr lang="nl-NL" dirty="0" smtClean="0"/>
              <a:t>Voor volgende week zullen ze alle onderdelen van de empirische cyclus moeten identificeren en deze in eigen woorden moeten uitwerken. De uitwerking hiervan wordt ingeleverd (in werkgroep 2) en hierop krijgt de student feedback.</a:t>
            </a:r>
            <a:endParaRPr lang="en-US" dirty="0" smtClean="0"/>
          </a:p>
          <a:p>
            <a:r>
              <a:rPr lang="nl-NL" dirty="0" smtClean="0"/>
              <a:t>In werkgroep 3 is er tijd om de feedback te lezen en vragen te stellen. Daarna staan we stil bij de methoden</a:t>
            </a:r>
            <a:r>
              <a:rPr lang="nl-NL" baseline="0" dirty="0" smtClean="0"/>
              <a:t> die gebruikt worden en hoe deze zich verhouden tot de verkregen resultaten. Belangrijk daarbij is om een inhoudelijk samenhangend middendeel te kunnen schrijven. </a:t>
            </a:r>
          </a:p>
          <a:p>
            <a:r>
              <a:rPr lang="nl-NL" dirty="0" smtClean="0"/>
              <a:t>De laatste stap in de opdracht is het schrijven van de eindversie (in werkgroep 4), deze wordt beoordeeld.</a:t>
            </a:r>
            <a:endParaRPr lang="en-US" dirty="0" smtClean="0"/>
          </a:p>
          <a:p>
            <a:endParaRPr lang="nl-NL" dirty="0"/>
          </a:p>
        </p:txBody>
      </p:sp>
      <p:sp>
        <p:nvSpPr>
          <p:cNvPr id="4" name="Slide Number Placeholder 3"/>
          <p:cNvSpPr>
            <a:spLocks noGrp="1"/>
          </p:cNvSpPr>
          <p:nvPr>
            <p:ph type="sldNum" sz="quarter" idx="10"/>
          </p:nvPr>
        </p:nvSpPr>
        <p:spPr/>
        <p:txBody>
          <a:bodyPr/>
          <a:lstStyle/>
          <a:p>
            <a:fld id="{663EAA8E-CE20-4AC4-99FE-B598EEC2C208}" type="slidenum">
              <a:rPr lang="nl-NL" smtClean="0"/>
              <a:pPr/>
              <a:t>30</a:t>
            </a:fld>
            <a:endParaRPr lang="nl-NL"/>
          </a:p>
        </p:txBody>
      </p:sp>
    </p:spTree>
    <p:extLst>
      <p:ext uri="{BB962C8B-B14F-4D97-AF65-F5344CB8AC3E}">
        <p14:creationId xmlns:p14="http://schemas.microsoft.com/office/powerpoint/2010/main" val="41539043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Als thuisopdracht hebben ze het artikel al globaal doorgelezen en hebben ze aan de hand van hoofdstuk 2 en 3 in de handleiding de empirische cyclus gehighlight.</a:t>
            </a:r>
            <a:endParaRPr lang="en-US" dirty="0" smtClean="0"/>
          </a:p>
          <a:p>
            <a:r>
              <a:rPr lang="nl-NL" dirty="0" smtClean="0"/>
              <a:t>Deze werkgroep gaan we dat nabespreken en is er tijd om inhoudelijke vragen te stellen.</a:t>
            </a:r>
            <a:endParaRPr lang="en-US" dirty="0" smtClean="0"/>
          </a:p>
          <a:p>
            <a:r>
              <a:rPr lang="nl-NL" dirty="0" smtClean="0"/>
              <a:t>Voor volgende week zullen ze alle onderdelen van de empirische cyclus moeten identificeren en deze in eigen woorden moeten uitwerken. De uitwerking hiervan wordt ingeleverd (in werkgroep 2) en hierop krijgt de student feedback.</a:t>
            </a:r>
            <a:endParaRPr lang="en-US" dirty="0" smtClean="0"/>
          </a:p>
          <a:p>
            <a:r>
              <a:rPr lang="nl-NL" dirty="0" smtClean="0"/>
              <a:t>In werkgroep 3 is er tijd om de feedback te lezen en vragen te stellen. Daarna staan we stil bij de methoden</a:t>
            </a:r>
            <a:r>
              <a:rPr lang="nl-NL" baseline="0" dirty="0" smtClean="0"/>
              <a:t> die gebruikt worden en hoe deze zich verhouden tot de verkregen resultaten. Belangrijk daarbij is om een inhoudelijk samenhangend middendeel te kunnen schrijven. </a:t>
            </a:r>
          </a:p>
          <a:p>
            <a:r>
              <a:rPr lang="nl-NL" dirty="0" smtClean="0"/>
              <a:t>De laatste stap in de opdracht is het schrijven van de eindversie (in werkgroep 4), deze wordt beoordeeld.</a:t>
            </a:r>
            <a:endParaRPr lang="en-US" dirty="0" smtClean="0"/>
          </a:p>
          <a:p>
            <a:endParaRPr lang="nl-NL" dirty="0"/>
          </a:p>
        </p:txBody>
      </p:sp>
      <p:sp>
        <p:nvSpPr>
          <p:cNvPr id="4" name="Slide Number Placeholder 3"/>
          <p:cNvSpPr>
            <a:spLocks noGrp="1"/>
          </p:cNvSpPr>
          <p:nvPr>
            <p:ph type="sldNum" sz="quarter" idx="10"/>
          </p:nvPr>
        </p:nvSpPr>
        <p:spPr/>
        <p:txBody>
          <a:bodyPr/>
          <a:lstStyle/>
          <a:p>
            <a:fld id="{663EAA8E-CE20-4AC4-99FE-B598EEC2C208}" type="slidenum">
              <a:rPr lang="nl-NL" smtClean="0"/>
              <a:pPr/>
              <a:t>31</a:t>
            </a:fld>
            <a:endParaRPr lang="nl-NL"/>
          </a:p>
        </p:txBody>
      </p:sp>
    </p:spTree>
    <p:extLst>
      <p:ext uri="{BB962C8B-B14F-4D97-AF65-F5344CB8AC3E}">
        <p14:creationId xmlns:p14="http://schemas.microsoft.com/office/powerpoint/2010/main" val="19420787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Als thuisopdracht hebben ze het artikel al globaal doorgelezen en hebben ze aan de hand van hoofdstuk 2 en 3 in de handleiding de empirische cyclus gehighlight.</a:t>
            </a:r>
            <a:endParaRPr lang="en-US" dirty="0" smtClean="0"/>
          </a:p>
          <a:p>
            <a:r>
              <a:rPr lang="nl-NL" dirty="0" smtClean="0"/>
              <a:t>Deze werkgroep gaan we dat nabespreken en is er tijd om inhoudelijke vragen te stellen.</a:t>
            </a:r>
            <a:endParaRPr lang="en-US" dirty="0" smtClean="0"/>
          </a:p>
          <a:p>
            <a:r>
              <a:rPr lang="nl-NL" dirty="0" smtClean="0"/>
              <a:t>Voor volgende week zullen ze alle onderdelen van de empirische cyclus moeten identificeren en deze in eigen woorden moeten uitwerken. De uitwerking hiervan wordt ingeleverd (in werkgroep 2) en hierop krijgt de student feedback.</a:t>
            </a:r>
            <a:endParaRPr lang="en-US" dirty="0" smtClean="0"/>
          </a:p>
          <a:p>
            <a:r>
              <a:rPr lang="nl-NL" dirty="0" smtClean="0"/>
              <a:t>In werkgroep 3 is er tijd om de feedback te lezen en vragen te stellen. Daarna staan we stil bij de methoden</a:t>
            </a:r>
            <a:r>
              <a:rPr lang="nl-NL" baseline="0" dirty="0" smtClean="0"/>
              <a:t> die gebruikt worden en hoe deze zich verhouden tot de verkregen resultaten. Belangrijk daarbij is om een inhoudelijk samenhangend middendeel te kunnen schrijven. </a:t>
            </a:r>
          </a:p>
          <a:p>
            <a:r>
              <a:rPr lang="nl-NL" dirty="0" smtClean="0"/>
              <a:t>De laatste stap in de opdracht is het schrijven van de eindversie (in werkgroep 4), deze wordt beoordeeld.</a:t>
            </a:r>
            <a:endParaRPr lang="en-US" dirty="0" smtClean="0"/>
          </a:p>
          <a:p>
            <a:endParaRPr lang="nl-NL" dirty="0"/>
          </a:p>
        </p:txBody>
      </p:sp>
      <p:sp>
        <p:nvSpPr>
          <p:cNvPr id="4" name="Slide Number Placeholder 3"/>
          <p:cNvSpPr>
            <a:spLocks noGrp="1"/>
          </p:cNvSpPr>
          <p:nvPr>
            <p:ph type="sldNum" sz="quarter" idx="10"/>
          </p:nvPr>
        </p:nvSpPr>
        <p:spPr/>
        <p:txBody>
          <a:bodyPr/>
          <a:lstStyle/>
          <a:p>
            <a:fld id="{663EAA8E-CE20-4AC4-99FE-B598EEC2C208}" type="slidenum">
              <a:rPr lang="nl-NL" smtClean="0"/>
              <a:pPr/>
              <a:t>32</a:t>
            </a:fld>
            <a:endParaRPr lang="nl-NL"/>
          </a:p>
        </p:txBody>
      </p:sp>
    </p:spTree>
    <p:extLst>
      <p:ext uri="{BB962C8B-B14F-4D97-AF65-F5344CB8AC3E}">
        <p14:creationId xmlns:p14="http://schemas.microsoft.com/office/powerpoint/2010/main" val="41401389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Als thuisopdracht hebben ze het artikel al globaal doorgelezen en hebben ze aan de hand van hoofdstuk 2 en 3 in de handleiding de empirische cyclus gehighlight.</a:t>
            </a:r>
            <a:endParaRPr lang="en-US" dirty="0" smtClean="0"/>
          </a:p>
          <a:p>
            <a:r>
              <a:rPr lang="nl-NL" dirty="0" smtClean="0"/>
              <a:t>Deze werkgroep gaan we dat nabespreken en is er tijd om inhoudelijke vragen te stellen.</a:t>
            </a:r>
            <a:endParaRPr lang="en-US" dirty="0" smtClean="0"/>
          </a:p>
          <a:p>
            <a:r>
              <a:rPr lang="nl-NL" dirty="0" smtClean="0"/>
              <a:t>Voor volgende week zullen ze alle onderdelen van de empirische cyclus moeten identificeren en deze in eigen woorden moeten uitwerken. De uitwerking hiervan wordt ingeleverd (in werkgroep 2) en hierop krijgt de student feedback.</a:t>
            </a:r>
            <a:endParaRPr lang="en-US" dirty="0" smtClean="0"/>
          </a:p>
          <a:p>
            <a:r>
              <a:rPr lang="nl-NL" dirty="0" smtClean="0"/>
              <a:t>In werkgroep 3 is er tijd om de feedback te lezen en vragen te stellen. Daarna staan we stil bij de methoden</a:t>
            </a:r>
            <a:r>
              <a:rPr lang="nl-NL" baseline="0" dirty="0" smtClean="0"/>
              <a:t> die gebruikt worden en hoe deze zich verhouden tot de verkregen resultaten. Belangrijk daarbij is om een inhoudelijk samenhangend middendeel te kunnen schrijven. </a:t>
            </a:r>
          </a:p>
          <a:p>
            <a:r>
              <a:rPr lang="nl-NL" dirty="0" smtClean="0"/>
              <a:t>De laatste stap in de opdracht is het schrijven van de eindversie (in werkgroep 4), deze wordt beoordeeld.</a:t>
            </a:r>
            <a:endParaRPr lang="en-US" dirty="0" smtClean="0"/>
          </a:p>
          <a:p>
            <a:endParaRPr lang="nl-NL" dirty="0"/>
          </a:p>
        </p:txBody>
      </p:sp>
      <p:sp>
        <p:nvSpPr>
          <p:cNvPr id="4" name="Slide Number Placeholder 3"/>
          <p:cNvSpPr>
            <a:spLocks noGrp="1"/>
          </p:cNvSpPr>
          <p:nvPr>
            <p:ph type="sldNum" sz="quarter" idx="10"/>
          </p:nvPr>
        </p:nvSpPr>
        <p:spPr/>
        <p:txBody>
          <a:bodyPr/>
          <a:lstStyle/>
          <a:p>
            <a:fld id="{663EAA8E-CE20-4AC4-99FE-B598EEC2C208}" type="slidenum">
              <a:rPr lang="nl-NL" smtClean="0"/>
              <a:pPr/>
              <a:t>33</a:t>
            </a:fld>
            <a:endParaRPr lang="nl-NL"/>
          </a:p>
        </p:txBody>
      </p:sp>
    </p:spTree>
    <p:extLst>
      <p:ext uri="{BB962C8B-B14F-4D97-AF65-F5344CB8AC3E}">
        <p14:creationId xmlns:p14="http://schemas.microsoft.com/office/powerpoint/2010/main" val="23701338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nl-NL" dirty="0" smtClean="0"/>
              <a:t>Samenvatting resultaten:</a:t>
            </a:r>
          </a:p>
          <a:p>
            <a:pPr marL="0" indent="0">
              <a:buNone/>
            </a:pPr>
            <a:endParaRPr lang="nl-NL" dirty="0" smtClean="0"/>
          </a:p>
          <a:p>
            <a:pPr marL="0" indent="0">
              <a:buNone/>
            </a:pPr>
            <a:r>
              <a:rPr lang="nl-NL" dirty="0" smtClean="0"/>
              <a:t>Het verschil in BOLD respons in ACC tussen naald en wattenstaaf stimuli is groter als je kijkt naar personen van eigen ras.</a:t>
            </a:r>
          </a:p>
          <a:p>
            <a:pPr marL="0" indent="0">
              <a:buNone/>
            </a:pPr>
            <a:r>
              <a:rPr lang="nl-NL" dirty="0" smtClean="0"/>
              <a:t>Deze respons is vergelijkbaar tussen </a:t>
            </a:r>
            <a:r>
              <a:rPr lang="nl-NL" dirty="0" err="1" smtClean="0"/>
              <a:t>kaukasische</a:t>
            </a:r>
            <a:r>
              <a:rPr lang="nl-NL" dirty="0" smtClean="0"/>
              <a:t> en chinezen deelnemers</a:t>
            </a:r>
          </a:p>
          <a:p>
            <a:pPr marL="0" indent="0">
              <a:buNone/>
            </a:pPr>
            <a:endParaRPr lang="nl-NL" dirty="0" smtClean="0"/>
          </a:p>
          <a:p>
            <a:pPr marL="0" indent="0">
              <a:buNone/>
            </a:pPr>
            <a:r>
              <a:rPr lang="nl-NL" dirty="0" smtClean="0"/>
              <a:t>Conclusie op onderzoeksvraagniveau:</a:t>
            </a:r>
          </a:p>
          <a:p>
            <a:pPr marL="0" indent="0">
              <a:buNone/>
            </a:pPr>
            <a:endParaRPr lang="nl-NL" dirty="0" smtClean="0"/>
          </a:p>
          <a:p>
            <a:pPr marL="0" indent="0">
              <a:buNone/>
            </a:pPr>
            <a:r>
              <a:rPr lang="nl-NL" dirty="0" smtClean="0"/>
              <a:t>De neurale </a:t>
            </a:r>
            <a:r>
              <a:rPr lang="nl-NL" dirty="0" err="1" smtClean="0"/>
              <a:t>empathische</a:t>
            </a:r>
            <a:r>
              <a:rPr lang="nl-NL" dirty="0" smtClean="0"/>
              <a:t> respons wordt </a:t>
            </a:r>
            <a:r>
              <a:rPr lang="nl-NL" dirty="0" err="1" smtClean="0"/>
              <a:t>beinvloed</a:t>
            </a:r>
            <a:r>
              <a:rPr lang="nl-NL" dirty="0" smtClean="0"/>
              <a:t> door in/out-</a:t>
            </a:r>
            <a:r>
              <a:rPr lang="nl-NL" dirty="0" err="1" smtClean="0"/>
              <a:t>group</a:t>
            </a:r>
            <a:r>
              <a:rPr lang="nl-NL" dirty="0" smtClean="0"/>
              <a:t> effect. </a:t>
            </a:r>
          </a:p>
          <a:p>
            <a:pPr marL="0" indent="0">
              <a:buNone/>
            </a:pPr>
            <a:r>
              <a:rPr lang="nl-NL" dirty="0" smtClean="0"/>
              <a:t>Deze respons is vergelijkbaar tussen verschillende rassen</a:t>
            </a:r>
            <a:endParaRPr lang="nl-NL" dirty="0"/>
          </a:p>
        </p:txBody>
      </p:sp>
      <p:sp>
        <p:nvSpPr>
          <p:cNvPr id="4" name="Slide Number Placeholder 3"/>
          <p:cNvSpPr>
            <a:spLocks noGrp="1"/>
          </p:cNvSpPr>
          <p:nvPr>
            <p:ph type="sldNum" sz="quarter" idx="10"/>
          </p:nvPr>
        </p:nvSpPr>
        <p:spPr/>
        <p:txBody>
          <a:bodyPr/>
          <a:lstStyle/>
          <a:p>
            <a:fld id="{663EAA8E-CE20-4AC4-99FE-B598EEC2C208}" type="slidenum">
              <a:rPr lang="nl-NL" smtClean="0"/>
              <a:pPr/>
              <a:t>34</a:t>
            </a:fld>
            <a:endParaRPr lang="nl-NL"/>
          </a:p>
        </p:txBody>
      </p:sp>
    </p:spTree>
    <p:extLst>
      <p:ext uri="{BB962C8B-B14F-4D97-AF65-F5344CB8AC3E}">
        <p14:creationId xmlns:p14="http://schemas.microsoft.com/office/powerpoint/2010/main" val="674549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AA8A3F1-8C4A-4B68-8AEA-CECE5E96B894}" type="slidenum">
              <a:rPr lang="nl-NL" smtClean="0"/>
              <a:pPr/>
              <a:t>7</a:t>
            </a:fld>
            <a:endParaRPr lang="nl-NL" smtClean="0"/>
          </a:p>
        </p:txBody>
      </p:sp>
    </p:spTree>
    <p:extLst>
      <p:ext uri="{BB962C8B-B14F-4D97-AF65-F5344CB8AC3E}">
        <p14:creationId xmlns:p14="http://schemas.microsoft.com/office/powerpoint/2010/main" val="37929374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Deze kunnen ze gebruiken bij</a:t>
            </a:r>
            <a:r>
              <a:rPr lang="nl-NL" baseline="0" dirty="0" smtClean="0"/>
              <a:t> het schrijven van hun OB</a:t>
            </a:r>
            <a:endParaRPr lang="nl-NL" dirty="0"/>
          </a:p>
        </p:txBody>
      </p:sp>
      <p:sp>
        <p:nvSpPr>
          <p:cNvPr id="4" name="Tijdelijke aanduiding voor dianummer 3"/>
          <p:cNvSpPr>
            <a:spLocks noGrp="1"/>
          </p:cNvSpPr>
          <p:nvPr>
            <p:ph type="sldNum" sz="quarter" idx="10"/>
          </p:nvPr>
        </p:nvSpPr>
        <p:spPr/>
        <p:txBody>
          <a:bodyPr/>
          <a:lstStyle/>
          <a:p>
            <a:fld id="{663EAA8E-CE20-4AC4-99FE-B598EEC2C208}" type="slidenum">
              <a:rPr lang="nl-NL" smtClean="0"/>
              <a:pPr/>
              <a:t>36</a:t>
            </a:fld>
            <a:endParaRPr lang="nl-NL"/>
          </a:p>
        </p:txBody>
      </p:sp>
    </p:spTree>
    <p:extLst>
      <p:ext uri="{BB962C8B-B14F-4D97-AF65-F5344CB8AC3E}">
        <p14:creationId xmlns:p14="http://schemas.microsoft.com/office/powerpoint/2010/main" val="30846862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Hoofdstuk</a:t>
            </a:r>
            <a:r>
              <a:rPr lang="nl-NL" baseline="0" dirty="0" smtClean="0"/>
              <a:t> 4: Wetenschappelijk schrijven algemeen</a:t>
            </a:r>
          </a:p>
          <a:p>
            <a:r>
              <a:rPr lang="nl-NL" baseline="0" dirty="0" smtClean="0"/>
              <a:t>Hoofdstuk 7: De </a:t>
            </a:r>
            <a:r>
              <a:rPr lang="nl-NL" baseline="0" dirty="0" err="1" smtClean="0"/>
              <a:t>onderzoeksbeschrijving</a:t>
            </a:r>
            <a:endParaRPr lang="nl-NL" dirty="0"/>
          </a:p>
        </p:txBody>
      </p:sp>
      <p:sp>
        <p:nvSpPr>
          <p:cNvPr id="4" name="Tijdelijke aanduiding voor dianummer 3"/>
          <p:cNvSpPr>
            <a:spLocks noGrp="1"/>
          </p:cNvSpPr>
          <p:nvPr>
            <p:ph type="sldNum" sz="quarter" idx="10"/>
          </p:nvPr>
        </p:nvSpPr>
        <p:spPr/>
        <p:txBody>
          <a:bodyPr/>
          <a:lstStyle/>
          <a:p>
            <a:fld id="{663EAA8E-CE20-4AC4-99FE-B598EEC2C208}" type="slidenum">
              <a:rPr lang="nl-NL" smtClean="0"/>
              <a:pPr/>
              <a:t>37</a:t>
            </a:fld>
            <a:endParaRPr lang="nl-NL"/>
          </a:p>
        </p:txBody>
      </p:sp>
    </p:spTree>
    <p:extLst>
      <p:ext uri="{BB962C8B-B14F-4D97-AF65-F5344CB8AC3E}">
        <p14:creationId xmlns:p14="http://schemas.microsoft.com/office/powerpoint/2010/main" val="797850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Zoeken</a:t>
            </a:r>
            <a:r>
              <a:rPr lang="en-US" dirty="0" smtClean="0"/>
              <a:t> </a:t>
            </a:r>
            <a:r>
              <a:rPr lang="en-US" dirty="0" err="1" smtClean="0"/>
              <a:t>en</a:t>
            </a:r>
            <a:r>
              <a:rPr lang="en-US" dirty="0" smtClean="0"/>
              <a:t> </a:t>
            </a:r>
            <a:r>
              <a:rPr lang="en-US" dirty="0" err="1" smtClean="0"/>
              <a:t>lezen</a:t>
            </a:r>
            <a:r>
              <a:rPr lang="en-US" dirty="0" smtClean="0"/>
              <a:t> van </a:t>
            </a:r>
            <a:r>
              <a:rPr lang="en-US" dirty="0" err="1" smtClean="0"/>
              <a:t>wetenschappelijke</a:t>
            </a:r>
            <a:r>
              <a:rPr lang="en-US" dirty="0" smtClean="0"/>
              <a:t> </a:t>
            </a:r>
            <a:r>
              <a:rPr lang="en-US" dirty="0" err="1" smtClean="0"/>
              <a:t>literatuur</a:t>
            </a:r>
            <a:endParaRPr lang="en-US" dirty="0" smtClean="0"/>
          </a:p>
          <a:p>
            <a:r>
              <a:rPr lang="en-US" dirty="0" err="1" smtClean="0"/>
              <a:t>Toepassen</a:t>
            </a:r>
            <a:r>
              <a:rPr lang="en-US" dirty="0" smtClean="0"/>
              <a:t> </a:t>
            </a:r>
            <a:r>
              <a:rPr lang="en-US" dirty="0" err="1" smtClean="0"/>
              <a:t>empirische</a:t>
            </a:r>
            <a:r>
              <a:rPr lang="en-US" dirty="0" smtClean="0"/>
              <a:t> </a:t>
            </a:r>
            <a:r>
              <a:rPr lang="en-US" dirty="0" err="1" smtClean="0"/>
              <a:t>cyclus</a:t>
            </a:r>
            <a:endParaRPr lang="en-US" dirty="0" smtClean="0"/>
          </a:p>
          <a:p>
            <a:r>
              <a:rPr lang="en-US" dirty="0" err="1" smtClean="0"/>
              <a:t>Wetenschappelijk</a:t>
            </a:r>
            <a:r>
              <a:rPr lang="en-US" dirty="0" smtClean="0"/>
              <a:t> </a:t>
            </a:r>
            <a:r>
              <a:rPr lang="en-US" dirty="0" err="1" smtClean="0"/>
              <a:t>schrijven</a:t>
            </a:r>
            <a:endParaRPr lang="en-US" dirty="0" smtClean="0"/>
          </a:p>
          <a:p>
            <a:r>
              <a:rPr lang="en-US" dirty="0" err="1" smtClean="0"/>
              <a:t>Wetenschappelijk</a:t>
            </a:r>
            <a:r>
              <a:rPr lang="en-US" dirty="0" smtClean="0"/>
              <a:t> </a:t>
            </a:r>
            <a:r>
              <a:rPr lang="en-US" dirty="0" err="1" smtClean="0"/>
              <a:t>presenteren</a:t>
            </a:r>
            <a:endParaRPr lang="en-US" dirty="0" smtClean="0"/>
          </a:p>
          <a:p>
            <a:r>
              <a:rPr lang="en-US" dirty="0" err="1" smtClean="0"/>
              <a:t>Kritische</a:t>
            </a:r>
            <a:r>
              <a:rPr lang="en-US" dirty="0" smtClean="0"/>
              <a:t> </a:t>
            </a:r>
            <a:r>
              <a:rPr lang="en-US" dirty="0" err="1" smtClean="0"/>
              <a:t>houding</a:t>
            </a:r>
            <a:endParaRPr lang="en-US" dirty="0" smtClean="0"/>
          </a:p>
          <a:p>
            <a:pPr lvl="1"/>
            <a:r>
              <a:rPr lang="en-US" dirty="0" err="1" smtClean="0"/>
              <a:t>Geven</a:t>
            </a:r>
            <a:r>
              <a:rPr lang="en-US" dirty="0" smtClean="0"/>
              <a:t>, </a:t>
            </a:r>
            <a:r>
              <a:rPr lang="en-US" dirty="0" err="1" smtClean="0"/>
              <a:t>ontvangen</a:t>
            </a:r>
            <a:r>
              <a:rPr lang="en-US" dirty="0" smtClean="0"/>
              <a:t> </a:t>
            </a:r>
            <a:r>
              <a:rPr lang="en-US" dirty="0" err="1" smtClean="0"/>
              <a:t>en</a:t>
            </a:r>
            <a:r>
              <a:rPr lang="en-US" dirty="0" smtClean="0"/>
              <a:t> </a:t>
            </a:r>
            <a:r>
              <a:rPr lang="en-US" dirty="0" err="1" smtClean="0"/>
              <a:t>verwerken</a:t>
            </a:r>
            <a:r>
              <a:rPr lang="en-US" dirty="0" smtClean="0"/>
              <a:t> van feedback</a:t>
            </a:r>
          </a:p>
          <a:p>
            <a:endParaRPr lang="nl-NL" dirty="0"/>
          </a:p>
        </p:txBody>
      </p:sp>
      <p:sp>
        <p:nvSpPr>
          <p:cNvPr id="4" name="Slide Number Placeholder 3"/>
          <p:cNvSpPr>
            <a:spLocks noGrp="1"/>
          </p:cNvSpPr>
          <p:nvPr>
            <p:ph type="sldNum" sz="quarter" idx="10"/>
          </p:nvPr>
        </p:nvSpPr>
        <p:spPr/>
        <p:txBody>
          <a:bodyPr/>
          <a:lstStyle/>
          <a:p>
            <a:fld id="{663EAA8E-CE20-4AC4-99FE-B598EEC2C208}" type="slidenum">
              <a:rPr lang="nl-NL" smtClean="0"/>
              <a:pPr/>
              <a:t>8</a:t>
            </a:fld>
            <a:endParaRPr lang="nl-NL"/>
          </a:p>
        </p:txBody>
      </p:sp>
    </p:spTree>
    <p:extLst>
      <p:ext uri="{BB962C8B-B14F-4D97-AF65-F5344CB8AC3E}">
        <p14:creationId xmlns:p14="http://schemas.microsoft.com/office/powerpoint/2010/main" val="1038698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63EAA8E-CE20-4AC4-99FE-B598EEC2C208}" type="slidenum">
              <a:rPr lang="nl-NL" smtClean="0"/>
              <a:pPr/>
              <a:t>9</a:t>
            </a:fld>
            <a:endParaRPr lang="nl-NL"/>
          </a:p>
        </p:txBody>
      </p:sp>
    </p:spTree>
    <p:extLst>
      <p:ext uri="{BB962C8B-B14F-4D97-AF65-F5344CB8AC3E}">
        <p14:creationId xmlns:p14="http://schemas.microsoft.com/office/powerpoint/2010/main" val="2476307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Deadlineformulier</a:t>
            </a:r>
            <a:r>
              <a:rPr lang="en-US" dirty="0" smtClean="0"/>
              <a:t>:</a:t>
            </a:r>
            <a:r>
              <a:rPr lang="en-US" baseline="0" dirty="0" smtClean="0"/>
              <a:t> </a:t>
            </a:r>
            <a:r>
              <a:rPr lang="en-US" baseline="0" dirty="0" err="1" smtClean="0"/>
              <a:t>zie</a:t>
            </a:r>
            <a:r>
              <a:rPr lang="en-US" baseline="0" dirty="0" smtClean="0"/>
              <a:t> </a:t>
            </a:r>
            <a:r>
              <a:rPr lang="en-US" baseline="0" dirty="0" err="1" smtClean="0"/>
              <a:t>volgende</a:t>
            </a:r>
            <a:r>
              <a:rPr lang="en-US" baseline="0" dirty="0" smtClean="0"/>
              <a:t> </a:t>
            </a:r>
            <a:r>
              <a:rPr lang="en-US" baseline="0" dirty="0" err="1" smtClean="0"/>
              <a:t>verborgen</a:t>
            </a:r>
            <a:r>
              <a:rPr lang="en-US" baseline="0" dirty="0" smtClean="0"/>
              <a:t> </a:t>
            </a:r>
            <a:r>
              <a:rPr lang="en-US" baseline="0" dirty="0" err="1" smtClean="0"/>
              <a:t>dia</a:t>
            </a:r>
            <a:r>
              <a:rPr lang="en-US" baseline="0" dirty="0" smtClean="0"/>
              <a:t>, </a:t>
            </a:r>
            <a:r>
              <a:rPr lang="en-US" baseline="0" dirty="0" err="1" smtClean="0"/>
              <a:t>te</a:t>
            </a:r>
            <a:r>
              <a:rPr lang="en-US" baseline="0" dirty="0" smtClean="0"/>
              <a:t> </a:t>
            </a:r>
            <a:r>
              <a:rPr lang="en-US" baseline="0" dirty="0" err="1" smtClean="0"/>
              <a:t>bereiken</a:t>
            </a:r>
            <a:r>
              <a:rPr lang="en-US" baseline="0" dirty="0" smtClean="0"/>
              <a:t> via de link.</a:t>
            </a:r>
            <a:endParaRPr lang="nl-NL" dirty="0"/>
          </a:p>
        </p:txBody>
      </p:sp>
      <p:sp>
        <p:nvSpPr>
          <p:cNvPr id="4" name="Slide Number Placeholder 3"/>
          <p:cNvSpPr>
            <a:spLocks noGrp="1"/>
          </p:cNvSpPr>
          <p:nvPr>
            <p:ph type="sldNum" sz="quarter" idx="10"/>
          </p:nvPr>
        </p:nvSpPr>
        <p:spPr/>
        <p:txBody>
          <a:bodyPr/>
          <a:lstStyle/>
          <a:p>
            <a:fld id="{663EAA8E-CE20-4AC4-99FE-B598EEC2C208}" type="slidenum">
              <a:rPr lang="nl-NL" smtClean="0"/>
              <a:pPr/>
              <a:t>11</a:t>
            </a:fld>
            <a:endParaRPr lang="nl-NL"/>
          </a:p>
        </p:txBody>
      </p:sp>
    </p:spTree>
    <p:extLst>
      <p:ext uri="{BB962C8B-B14F-4D97-AF65-F5344CB8AC3E}">
        <p14:creationId xmlns:p14="http://schemas.microsoft.com/office/powerpoint/2010/main" val="2823157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Mail: </a:t>
            </a:r>
            <a:r>
              <a:rPr lang="en-US" dirty="0" err="1" smtClean="0"/>
              <a:t>Iedere</a:t>
            </a:r>
            <a:r>
              <a:rPr lang="en-US" dirty="0" smtClean="0"/>
              <a:t> </a:t>
            </a:r>
            <a:r>
              <a:rPr lang="en-US" dirty="0" err="1" smtClean="0"/>
              <a:t>werkdag</a:t>
            </a:r>
            <a:r>
              <a:rPr lang="en-US" baseline="0" dirty="0" smtClean="0"/>
              <a:t> </a:t>
            </a:r>
            <a:r>
              <a:rPr lang="en-US" baseline="0" dirty="0" err="1" smtClean="0"/>
              <a:t>minimaal</a:t>
            </a:r>
            <a:r>
              <a:rPr lang="en-US" baseline="0" dirty="0" smtClean="0"/>
              <a:t> </a:t>
            </a:r>
            <a:r>
              <a:rPr lang="en-US" baseline="0" dirty="0" err="1" smtClean="0"/>
              <a:t>eenmaal</a:t>
            </a:r>
            <a:r>
              <a:rPr lang="en-US" baseline="0" dirty="0" smtClean="0"/>
              <a:t> je mail en Blackboard </a:t>
            </a:r>
            <a:r>
              <a:rPr lang="en-US" baseline="0" dirty="0" err="1" smtClean="0"/>
              <a:t>checken</a:t>
            </a:r>
            <a:r>
              <a:rPr lang="en-US" baseline="0" dirty="0" smtClean="0"/>
              <a:t>.</a:t>
            </a:r>
          </a:p>
          <a:p>
            <a:endParaRPr lang="en-US" baseline="0" dirty="0" smtClean="0"/>
          </a:p>
          <a:p>
            <a:r>
              <a:rPr lang="en-US" baseline="0" dirty="0" err="1" smtClean="0"/>
              <a:t>Heeft</a:t>
            </a:r>
            <a:r>
              <a:rPr lang="en-US" baseline="0" dirty="0" smtClean="0"/>
              <a:t> </a:t>
            </a:r>
            <a:r>
              <a:rPr lang="en-US" baseline="0" dirty="0" err="1" smtClean="0"/>
              <a:t>iedereen</a:t>
            </a:r>
            <a:r>
              <a:rPr lang="en-US" baseline="0" dirty="0" smtClean="0"/>
              <a:t> </a:t>
            </a:r>
            <a:r>
              <a:rPr lang="en-US" baseline="0" dirty="0" err="1" smtClean="0"/>
              <a:t>mijn</a:t>
            </a:r>
            <a:r>
              <a:rPr lang="en-US" baseline="0" dirty="0" smtClean="0"/>
              <a:t> mail </a:t>
            </a:r>
            <a:r>
              <a:rPr lang="en-US" baseline="0" dirty="0" err="1" smtClean="0"/>
              <a:t>ontvangen</a:t>
            </a:r>
            <a:r>
              <a:rPr lang="en-US" baseline="0" dirty="0" smtClean="0"/>
              <a:t>? </a:t>
            </a:r>
            <a:r>
              <a:rPr lang="en-US" baseline="0" dirty="0" smtClean="0">
                <a:sym typeface="Wingdings" panose="05000000000000000000" pitchFamily="2" charset="2"/>
              </a:rPr>
              <a:t> </a:t>
            </a:r>
            <a:r>
              <a:rPr lang="en-US" baseline="0" dirty="0" err="1" smtClean="0">
                <a:sym typeface="Wingdings" panose="05000000000000000000" pitchFamily="2" charset="2"/>
              </a:rPr>
              <a:t>staat</a:t>
            </a:r>
            <a:r>
              <a:rPr lang="en-US" baseline="0" dirty="0" smtClean="0">
                <a:sym typeface="Wingdings" panose="05000000000000000000" pitchFamily="2" charset="2"/>
              </a:rPr>
              <a:t> </a:t>
            </a:r>
            <a:r>
              <a:rPr lang="en-US" baseline="0" dirty="0" err="1" smtClean="0">
                <a:sym typeface="Wingdings" panose="05000000000000000000" pitchFamily="2" charset="2"/>
              </a:rPr>
              <a:t>ook</a:t>
            </a:r>
            <a:r>
              <a:rPr lang="en-US" baseline="0" dirty="0" smtClean="0">
                <a:sym typeface="Wingdings" panose="05000000000000000000" pitchFamily="2" charset="2"/>
              </a:rPr>
              <a:t> </a:t>
            </a:r>
            <a:r>
              <a:rPr lang="en-US" baseline="0" dirty="0" err="1" smtClean="0">
                <a:sym typeface="Wingdings" panose="05000000000000000000" pitchFamily="2" charset="2"/>
              </a:rPr>
              <a:t>mijn</a:t>
            </a:r>
            <a:r>
              <a:rPr lang="en-US" baseline="0" dirty="0" smtClean="0">
                <a:sym typeface="Wingdings" panose="05000000000000000000" pitchFamily="2" charset="2"/>
              </a:rPr>
              <a:t> </a:t>
            </a:r>
            <a:r>
              <a:rPr lang="en-US" baseline="0" dirty="0" err="1" smtClean="0">
                <a:sym typeface="Wingdings" panose="05000000000000000000" pitchFamily="2" charset="2"/>
              </a:rPr>
              <a:t>contactinformatie</a:t>
            </a:r>
            <a:r>
              <a:rPr lang="en-US" baseline="0" dirty="0" smtClean="0">
                <a:sym typeface="Wingdings" panose="05000000000000000000" pitchFamily="2" charset="2"/>
              </a:rPr>
              <a:t> in.</a:t>
            </a:r>
          </a:p>
          <a:p>
            <a:endParaRPr lang="en-US" baseline="0" dirty="0" smtClean="0"/>
          </a:p>
          <a:p>
            <a:r>
              <a:rPr lang="en-US" baseline="0" dirty="0" smtClean="0"/>
              <a:t>Blackboard: </a:t>
            </a:r>
            <a:r>
              <a:rPr lang="en-US" baseline="0" dirty="0" err="1" smtClean="0"/>
              <a:t>als</a:t>
            </a:r>
            <a:r>
              <a:rPr lang="en-US" baseline="0" dirty="0" smtClean="0"/>
              <a:t> je </a:t>
            </a:r>
            <a:r>
              <a:rPr lang="en-US" baseline="0" dirty="0" err="1" smtClean="0"/>
              <a:t>daar</a:t>
            </a:r>
            <a:r>
              <a:rPr lang="en-US" baseline="0" dirty="0" smtClean="0"/>
              <a:t> </a:t>
            </a:r>
            <a:r>
              <a:rPr lang="en-US" baseline="0" dirty="0" err="1" smtClean="0"/>
              <a:t>vragen</a:t>
            </a:r>
            <a:r>
              <a:rPr lang="en-US" baseline="0" dirty="0" smtClean="0"/>
              <a:t> over </a:t>
            </a:r>
            <a:r>
              <a:rPr lang="en-US" baseline="0" dirty="0" err="1" smtClean="0"/>
              <a:t>hebt</a:t>
            </a:r>
            <a:r>
              <a:rPr lang="en-US" baseline="0" dirty="0" smtClean="0"/>
              <a:t>, </a:t>
            </a:r>
            <a:r>
              <a:rPr lang="en-US" baseline="0" dirty="0" err="1" smtClean="0"/>
              <a:t>vraag</a:t>
            </a:r>
            <a:r>
              <a:rPr lang="en-US" baseline="0" dirty="0" smtClean="0"/>
              <a:t> </a:t>
            </a:r>
            <a:r>
              <a:rPr lang="en-US" baseline="0" dirty="0" err="1" smtClean="0"/>
              <a:t>een</a:t>
            </a:r>
            <a:r>
              <a:rPr lang="en-US" baseline="0" dirty="0" smtClean="0"/>
              <a:t> </a:t>
            </a:r>
            <a:r>
              <a:rPr lang="en-US" baseline="0" dirty="0" err="1" smtClean="0"/>
              <a:t>medestudent</a:t>
            </a:r>
            <a:r>
              <a:rPr lang="en-US" baseline="0" dirty="0" smtClean="0"/>
              <a:t> of </a:t>
            </a:r>
            <a:r>
              <a:rPr lang="en-US" baseline="0" dirty="0" err="1" smtClean="0"/>
              <a:t>mij</a:t>
            </a:r>
            <a:r>
              <a:rPr lang="en-US" baseline="0" dirty="0" smtClean="0"/>
              <a:t> in de </a:t>
            </a:r>
            <a:r>
              <a:rPr lang="en-US" baseline="0" dirty="0" err="1" smtClean="0"/>
              <a:t>pauze</a:t>
            </a:r>
            <a:endParaRPr lang="en-US" dirty="0"/>
          </a:p>
        </p:txBody>
      </p:sp>
      <p:sp>
        <p:nvSpPr>
          <p:cNvPr id="4" name="Slide Number Placeholder 3"/>
          <p:cNvSpPr>
            <a:spLocks noGrp="1"/>
          </p:cNvSpPr>
          <p:nvPr>
            <p:ph type="sldNum" sz="quarter" idx="10"/>
          </p:nvPr>
        </p:nvSpPr>
        <p:spPr/>
        <p:txBody>
          <a:bodyPr/>
          <a:lstStyle/>
          <a:p>
            <a:fld id="{663EAA8E-CE20-4AC4-99FE-B598EEC2C208}" type="slidenum">
              <a:rPr lang="nl-NL" smtClean="0"/>
              <a:pPr/>
              <a:t>12</a:t>
            </a:fld>
            <a:endParaRPr lang="nl-NL"/>
          </a:p>
        </p:txBody>
      </p:sp>
    </p:spTree>
    <p:extLst>
      <p:ext uri="{BB962C8B-B14F-4D97-AF65-F5344CB8AC3E}">
        <p14:creationId xmlns:p14="http://schemas.microsoft.com/office/powerpoint/2010/main" val="2668950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663EAA8E-CE20-4AC4-99FE-B598EEC2C208}" type="slidenum">
              <a:rPr lang="nl-NL" smtClean="0"/>
              <a:pPr/>
              <a:t>16</a:t>
            </a:fld>
            <a:endParaRPr lang="nl-NL"/>
          </a:p>
        </p:txBody>
      </p:sp>
    </p:spTree>
    <p:extLst>
      <p:ext uri="{BB962C8B-B14F-4D97-AF65-F5344CB8AC3E}">
        <p14:creationId xmlns:p14="http://schemas.microsoft.com/office/powerpoint/2010/main" val="934573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In BB</a:t>
            </a:r>
            <a:r>
              <a:rPr lang="nl-NL" baseline="0" dirty="0" smtClean="0"/>
              <a:t> </a:t>
            </a:r>
            <a:r>
              <a:rPr lang="nl-NL" dirty="0" smtClean="0"/>
              <a:t>Onder algemene informatie</a:t>
            </a:r>
            <a:endParaRPr lang="nl-NL" dirty="0"/>
          </a:p>
        </p:txBody>
      </p:sp>
      <p:sp>
        <p:nvSpPr>
          <p:cNvPr id="4" name="Slide Number Placeholder 3"/>
          <p:cNvSpPr>
            <a:spLocks noGrp="1"/>
          </p:cNvSpPr>
          <p:nvPr>
            <p:ph type="sldNum" sz="quarter" idx="10"/>
          </p:nvPr>
        </p:nvSpPr>
        <p:spPr/>
        <p:txBody>
          <a:bodyPr/>
          <a:lstStyle/>
          <a:p>
            <a:fld id="{663EAA8E-CE20-4AC4-99FE-B598EEC2C208}" type="slidenum">
              <a:rPr lang="nl-NL" smtClean="0"/>
              <a:pPr/>
              <a:t>18</a:t>
            </a:fld>
            <a:endParaRPr lang="nl-NL"/>
          </a:p>
        </p:txBody>
      </p:sp>
    </p:spTree>
    <p:extLst>
      <p:ext uri="{BB962C8B-B14F-4D97-AF65-F5344CB8AC3E}">
        <p14:creationId xmlns:p14="http://schemas.microsoft.com/office/powerpoint/2010/main" val="38652020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Dit</a:t>
            </a:r>
            <a:r>
              <a:rPr lang="en-US" dirty="0" smtClean="0"/>
              <a:t> is </a:t>
            </a:r>
            <a:r>
              <a:rPr lang="en-US" dirty="0" err="1" smtClean="0"/>
              <a:t>een</a:t>
            </a:r>
            <a:r>
              <a:rPr lang="en-US" dirty="0" smtClean="0"/>
              <a:t> </a:t>
            </a:r>
            <a:r>
              <a:rPr lang="en-US" dirty="0" err="1" smtClean="0"/>
              <a:t>thuisopdracht</a:t>
            </a:r>
            <a:r>
              <a:rPr lang="en-US" dirty="0" smtClean="0"/>
              <a:t> </a:t>
            </a:r>
            <a:r>
              <a:rPr lang="en-US" dirty="0" err="1" smtClean="0"/>
              <a:t>voor</a:t>
            </a:r>
            <a:r>
              <a:rPr lang="en-US" baseline="0" dirty="0" smtClean="0"/>
              <a:t> de </a:t>
            </a:r>
            <a:r>
              <a:rPr lang="en-US" baseline="0" dirty="0" err="1" smtClean="0"/>
              <a:t>volgende</a:t>
            </a:r>
            <a:r>
              <a:rPr lang="en-US" baseline="0" dirty="0" smtClean="0"/>
              <a:t> </a:t>
            </a:r>
            <a:r>
              <a:rPr lang="en-US" baseline="0" dirty="0" err="1" smtClean="0"/>
              <a:t>werkgroep</a:t>
            </a:r>
            <a:endParaRPr lang="nl-NL" dirty="0"/>
          </a:p>
        </p:txBody>
      </p:sp>
      <p:sp>
        <p:nvSpPr>
          <p:cNvPr id="4" name="Slide Number Placeholder 3"/>
          <p:cNvSpPr>
            <a:spLocks noGrp="1"/>
          </p:cNvSpPr>
          <p:nvPr>
            <p:ph type="sldNum" sz="quarter" idx="10"/>
          </p:nvPr>
        </p:nvSpPr>
        <p:spPr/>
        <p:txBody>
          <a:bodyPr/>
          <a:lstStyle/>
          <a:p>
            <a:fld id="{663EAA8E-CE20-4AC4-99FE-B598EEC2C208}" type="slidenum">
              <a:rPr lang="nl-NL" smtClean="0"/>
              <a:pPr/>
              <a:t>19</a:t>
            </a:fld>
            <a:endParaRPr lang="nl-NL"/>
          </a:p>
        </p:txBody>
      </p:sp>
    </p:spTree>
    <p:extLst>
      <p:ext uri="{BB962C8B-B14F-4D97-AF65-F5344CB8AC3E}">
        <p14:creationId xmlns:p14="http://schemas.microsoft.com/office/powerpoint/2010/main" val="830698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nl-NL"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NL" dirty="0"/>
          </a:p>
        </p:txBody>
      </p:sp>
    </p:spTree>
    <p:extLst>
      <p:ext uri="{BB962C8B-B14F-4D97-AF65-F5344CB8AC3E}">
        <p14:creationId xmlns:p14="http://schemas.microsoft.com/office/powerpoint/2010/main" val="113052834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Tree>
    <p:extLst>
      <p:ext uri="{BB962C8B-B14F-4D97-AF65-F5344CB8AC3E}">
        <p14:creationId xmlns:p14="http://schemas.microsoft.com/office/powerpoint/2010/main" val="72040740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nl-N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Tree>
    <p:extLst>
      <p:ext uri="{BB962C8B-B14F-4D97-AF65-F5344CB8AC3E}">
        <p14:creationId xmlns:p14="http://schemas.microsoft.com/office/powerpoint/2010/main" val="27172495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Tree>
    <p:extLst>
      <p:ext uri="{BB962C8B-B14F-4D97-AF65-F5344CB8AC3E}">
        <p14:creationId xmlns:p14="http://schemas.microsoft.com/office/powerpoint/2010/main" val="147690076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flip="none" rotWithShape="1">
          <a:gsLst>
            <a:gs pos="0">
              <a:schemeClr val="bg1"/>
            </a:gs>
            <a:gs pos="82000">
              <a:schemeClr val="accent4">
                <a:lumMod val="20000"/>
                <a:lumOff val="80000"/>
              </a:schemeClr>
            </a:gs>
            <a:gs pos="21000">
              <a:schemeClr val="accent3">
                <a:lumMod val="20000"/>
                <a:lumOff val="80000"/>
              </a:schemeClr>
            </a:gs>
            <a:gs pos="100000">
              <a:schemeClr val="accent4"/>
            </a:gs>
          </a:gsLst>
          <a:lin ang="162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15036952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NL"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Tree>
    <p:extLst>
      <p:ext uri="{BB962C8B-B14F-4D97-AF65-F5344CB8AC3E}">
        <p14:creationId xmlns:p14="http://schemas.microsoft.com/office/powerpoint/2010/main" val="396461692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l-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Tree>
    <p:extLst>
      <p:ext uri="{BB962C8B-B14F-4D97-AF65-F5344CB8AC3E}">
        <p14:creationId xmlns:p14="http://schemas.microsoft.com/office/powerpoint/2010/main" val="333748703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nl-NL" dirty="0"/>
          </a:p>
        </p:txBody>
      </p:sp>
    </p:spTree>
    <p:extLst>
      <p:ext uri="{BB962C8B-B14F-4D97-AF65-F5344CB8AC3E}">
        <p14:creationId xmlns:p14="http://schemas.microsoft.com/office/powerpoint/2010/main" val="196189945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21900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7281629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NL"/>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nl-NL"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958780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75000">
              <a:schemeClr val="accent4">
                <a:lumMod val="20000"/>
                <a:lumOff val="80000"/>
              </a:schemeClr>
            </a:gs>
            <a:gs pos="21000">
              <a:schemeClr val="accent3">
                <a:lumMod val="20000"/>
                <a:lumOff val="80000"/>
              </a:schemeClr>
            </a:gs>
            <a:gs pos="100000">
              <a:schemeClr val="accent4"/>
            </a:gs>
          </a:gsLst>
          <a:lin ang="16200000" scaled="0"/>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nl-NL" dirty="0" smtClean="0"/>
              <a:t>Click to edit Master title style</a:t>
            </a:r>
            <a:endParaRPr lang="nl-NL" altLang="nl-NL" dirty="0"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nl-NL" dirty="0" smtClean="0"/>
              <a:t>Click to edit Master text styles</a:t>
            </a:r>
          </a:p>
          <a:p>
            <a:pPr lvl="1"/>
            <a:r>
              <a:rPr lang="en-US" altLang="nl-NL" dirty="0" smtClean="0"/>
              <a:t>Second level</a:t>
            </a:r>
          </a:p>
          <a:p>
            <a:pPr lvl="2"/>
            <a:r>
              <a:rPr lang="en-US" altLang="nl-NL" dirty="0" smtClean="0"/>
              <a:t>Third level</a:t>
            </a:r>
          </a:p>
          <a:p>
            <a:pPr lvl="3"/>
            <a:r>
              <a:rPr lang="en-US" altLang="nl-NL" dirty="0" smtClean="0"/>
              <a:t>Fourth level</a:t>
            </a:r>
          </a:p>
          <a:p>
            <a:pPr lvl="4"/>
            <a:r>
              <a:rPr lang="en-US" altLang="nl-NL" dirty="0" smtClean="0"/>
              <a:t>Fifth level</a:t>
            </a:r>
            <a:endParaRPr lang="nl-NL" altLang="nl-NL" dirty="0" smtClean="0"/>
          </a:p>
        </p:txBody>
      </p:sp>
      <p:grpSp>
        <p:nvGrpSpPr>
          <p:cNvPr id="1028" name="Group 11"/>
          <p:cNvGrpSpPr>
            <a:grpSpLocks/>
          </p:cNvGrpSpPr>
          <p:nvPr/>
        </p:nvGrpSpPr>
        <p:grpSpPr bwMode="auto">
          <a:xfrm>
            <a:off x="3079750" y="6230938"/>
            <a:ext cx="2995613" cy="557212"/>
            <a:chOff x="3079728" y="6230886"/>
            <a:chExt cx="2995932" cy="557806"/>
          </a:xfrm>
        </p:grpSpPr>
        <p:sp>
          <p:nvSpPr>
            <p:cNvPr id="8" name="TextBox 7"/>
            <p:cNvSpPr txBox="1"/>
            <p:nvPr userDrawn="1"/>
          </p:nvSpPr>
          <p:spPr bwMode="auto">
            <a:xfrm>
              <a:off x="3079728" y="6512173"/>
              <a:ext cx="2995932" cy="276519"/>
            </a:xfrm>
            <a:prstGeom prst="rect">
              <a:avLst/>
            </a:prstGeom>
            <a:noFill/>
          </p:spPr>
          <p:txBody>
            <a:bodyPr>
              <a:spAutoFit/>
            </a:bodyPr>
            <a:lstStyle/>
            <a:p>
              <a:pPr algn="ctr" eaLnBrk="1" fontAlgn="auto" hangingPunct="1">
                <a:spcBef>
                  <a:spcPts val="0"/>
                </a:spcBef>
                <a:spcAft>
                  <a:spcPts val="0"/>
                </a:spcAft>
                <a:defRPr/>
              </a:pPr>
              <a:r>
                <a:rPr lang="en-US" sz="1200" b="1" cap="small" dirty="0" err="1">
                  <a:latin typeface="Verdana" pitchFamily="34" charset="0"/>
                  <a:cs typeface="Times New Roman" pitchFamily="18" charset="0"/>
                </a:rPr>
                <a:t>Academische</a:t>
              </a:r>
              <a:r>
                <a:rPr lang="en-US" sz="1200" b="1" cap="small" dirty="0">
                  <a:latin typeface="Verdana" pitchFamily="34" charset="0"/>
                  <a:cs typeface="Times New Roman" pitchFamily="18" charset="0"/>
                </a:rPr>
                <a:t> </a:t>
              </a:r>
              <a:r>
                <a:rPr lang="en-US" sz="1200" b="1" cap="small" dirty="0" err="1">
                  <a:latin typeface="Verdana" pitchFamily="34" charset="0"/>
                  <a:cs typeface="Times New Roman" pitchFamily="18" charset="0"/>
                </a:rPr>
                <a:t>Basisvaardigheden</a:t>
              </a:r>
              <a:endParaRPr lang="nl-NL" sz="1200" b="1" cap="small" dirty="0">
                <a:latin typeface="Verdana" pitchFamily="34" charset="0"/>
                <a:cs typeface="Times New Roman" pitchFamily="18" charset="0"/>
              </a:endParaRPr>
            </a:p>
          </p:txBody>
        </p:sp>
        <p:pic>
          <p:nvPicPr>
            <p:cNvPr id="1031" name="Picture 4"/>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413340" y="6230886"/>
              <a:ext cx="317320" cy="32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extBox 10"/>
          <p:cNvSpPr txBox="1"/>
          <p:nvPr userDrawn="1"/>
        </p:nvSpPr>
        <p:spPr>
          <a:xfrm>
            <a:off x="6769100" y="6526540"/>
            <a:ext cx="2237740" cy="261610"/>
          </a:xfrm>
          <a:prstGeom prst="rect">
            <a:avLst/>
          </a:prstGeom>
          <a:noFill/>
        </p:spPr>
        <p:txBody>
          <a:bodyPr wrap="square">
            <a:spAutoFit/>
          </a:bodyPr>
          <a:lstStyle/>
          <a:p>
            <a:pPr algn="r" eaLnBrk="1" fontAlgn="auto" hangingPunct="1">
              <a:spcBef>
                <a:spcPts val="0"/>
              </a:spcBef>
              <a:spcAft>
                <a:spcPts val="0"/>
              </a:spcAft>
              <a:defRPr/>
            </a:pPr>
            <a:r>
              <a:rPr lang="en-US" sz="1100" b="1" cap="small" dirty="0" err="1" smtClean="0">
                <a:latin typeface="Verdana" pitchFamily="34" charset="0"/>
                <a:cs typeface="Times New Roman" pitchFamily="18" charset="0"/>
              </a:rPr>
              <a:t>Psychobiologie</a:t>
            </a:r>
            <a:endParaRPr lang="nl-NL" sz="1050" b="1" cap="small" dirty="0">
              <a:latin typeface="Verdana" pitchFamily="34" charset="0"/>
              <a:cs typeface="Times New Roman" pitchFamily="18" charset="0"/>
            </a:endParaRPr>
          </a:p>
        </p:txBody>
      </p:sp>
    </p:spTree>
    <p:extLst>
      <p:ext uri="{BB962C8B-B14F-4D97-AF65-F5344CB8AC3E}">
        <p14:creationId xmlns:p14="http://schemas.microsoft.com/office/powerpoint/2010/main" val="3871828986"/>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iming>
    <p:tnLst>
      <p:par>
        <p:cTn id="1" dur="indefinite" restart="never" nodeType="tmRoot"/>
      </p:par>
    </p:tnLst>
  </p:timing>
  <p:hf sldNum="0" hdr="0" ftr="0" dt="0"/>
  <p:txStyles>
    <p:titleStyle>
      <a:lvl1pPr algn="ctr" rtl="0" eaLnBrk="1" fontAlgn="base" hangingPunct="1">
        <a:spcBef>
          <a:spcPct val="0"/>
        </a:spcBef>
        <a:spcAft>
          <a:spcPct val="0"/>
        </a:spcAft>
        <a:defRPr sz="4000" b="1" kern="1200">
          <a:solidFill>
            <a:schemeClr val="tx1"/>
          </a:solidFill>
          <a:latin typeface="+mj-lt"/>
          <a:ea typeface="+mj-ea"/>
          <a:cs typeface="+mj-cs"/>
        </a:defRPr>
      </a:lvl1pPr>
      <a:lvl2pPr algn="ctr" rtl="0" eaLnBrk="1" fontAlgn="base" hangingPunct="1">
        <a:spcBef>
          <a:spcPct val="0"/>
        </a:spcBef>
        <a:spcAft>
          <a:spcPct val="0"/>
        </a:spcAft>
        <a:defRPr sz="4000" b="1">
          <a:solidFill>
            <a:schemeClr val="tx1"/>
          </a:solidFill>
          <a:latin typeface="Calibri" pitchFamily="34" charset="0"/>
        </a:defRPr>
      </a:lvl2pPr>
      <a:lvl3pPr algn="ctr" rtl="0" eaLnBrk="1" fontAlgn="base" hangingPunct="1">
        <a:spcBef>
          <a:spcPct val="0"/>
        </a:spcBef>
        <a:spcAft>
          <a:spcPct val="0"/>
        </a:spcAft>
        <a:defRPr sz="4000" b="1">
          <a:solidFill>
            <a:schemeClr val="tx1"/>
          </a:solidFill>
          <a:latin typeface="Calibri" pitchFamily="34" charset="0"/>
        </a:defRPr>
      </a:lvl3pPr>
      <a:lvl4pPr algn="ctr" rtl="0" eaLnBrk="1" fontAlgn="base" hangingPunct="1">
        <a:spcBef>
          <a:spcPct val="0"/>
        </a:spcBef>
        <a:spcAft>
          <a:spcPct val="0"/>
        </a:spcAft>
        <a:defRPr sz="4000" b="1">
          <a:solidFill>
            <a:schemeClr val="tx1"/>
          </a:solidFill>
          <a:latin typeface="Calibri" pitchFamily="34" charset="0"/>
        </a:defRPr>
      </a:lvl4pPr>
      <a:lvl5pPr algn="ctr" rtl="0" eaLnBrk="1" fontAlgn="base" hangingPunct="1">
        <a:spcBef>
          <a:spcPct val="0"/>
        </a:spcBef>
        <a:spcAft>
          <a:spcPct val="0"/>
        </a:spcAft>
        <a:defRPr sz="4000" b="1">
          <a:solidFill>
            <a:schemeClr val="tx1"/>
          </a:solidFill>
          <a:latin typeface="Calibri" pitchFamily="34" charset="0"/>
        </a:defRPr>
      </a:lvl5pPr>
      <a:lvl6pPr marL="457200" algn="ctr" rtl="0" eaLnBrk="1" fontAlgn="base" hangingPunct="1">
        <a:spcBef>
          <a:spcPct val="0"/>
        </a:spcBef>
        <a:spcAft>
          <a:spcPct val="0"/>
        </a:spcAft>
        <a:defRPr sz="4400" b="1">
          <a:solidFill>
            <a:schemeClr val="tx1"/>
          </a:solidFill>
          <a:latin typeface="Calibri" pitchFamily="34" charset="0"/>
        </a:defRPr>
      </a:lvl6pPr>
      <a:lvl7pPr marL="914400" algn="ctr" rtl="0" eaLnBrk="1" fontAlgn="base" hangingPunct="1">
        <a:spcBef>
          <a:spcPct val="0"/>
        </a:spcBef>
        <a:spcAft>
          <a:spcPct val="0"/>
        </a:spcAft>
        <a:defRPr sz="4400" b="1">
          <a:solidFill>
            <a:schemeClr val="tx1"/>
          </a:solidFill>
          <a:latin typeface="Calibri" pitchFamily="34" charset="0"/>
        </a:defRPr>
      </a:lvl7pPr>
      <a:lvl8pPr marL="1371600" algn="ctr" rtl="0" eaLnBrk="1" fontAlgn="base" hangingPunct="1">
        <a:spcBef>
          <a:spcPct val="0"/>
        </a:spcBef>
        <a:spcAft>
          <a:spcPct val="0"/>
        </a:spcAft>
        <a:defRPr sz="4400" b="1">
          <a:solidFill>
            <a:schemeClr val="tx1"/>
          </a:solidFill>
          <a:latin typeface="Calibri" pitchFamily="34" charset="0"/>
        </a:defRPr>
      </a:lvl8pPr>
      <a:lvl9pPr marL="1828800" algn="ctr" rtl="0" eaLnBrk="1" fontAlgn="base" hangingPunct="1">
        <a:spcBef>
          <a:spcPct val="0"/>
        </a:spcBef>
        <a:spcAft>
          <a:spcPct val="0"/>
        </a:spcAft>
        <a:defRPr sz="4400" b="1">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hyperlink" Target="https://blackboard.uva.nl/webapps/login/"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png"/><Relationship Id="rId4" Type="http://schemas.openxmlformats.org/officeDocument/2006/relationships/image" Target="../media/image36.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4523" y="663575"/>
            <a:ext cx="7772400" cy="1470025"/>
          </a:xfrm>
        </p:spPr>
        <p:txBody>
          <a:bodyPr/>
          <a:lstStyle/>
          <a:p>
            <a:r>
              <a:rPr lang="en-US" dirty="0" err="1" smtClean="0"/>
              <a:t>Academische</a:t>
            </a:r>
            <a:r>
              <a:rPr lang="en-US" dirty="0" smtClean="0"/>
              <a:t> </a:t>
            </a:r>
            <a:r>
              <a:rPr lang="en-US" dirty="0" err="1" smtClean="0"/>
              <a:t>Basisvaardigheden</a:t>
            </a:r>
            <a:endParaRPr lang="en-US" dirty="0"/>
          </a:p>
        </p:txBody>
      </p:sp>
      <p:sp>
        <p:nvSpPr>
          <p:cNvPr id="3" name="Subtitle 2"/>
          <p:cNvSpPr>
            <a:spLocks noGrp="1"/>
          </p:cNvSpPr>
          <p:nvPr>
            <p:ph type="subTitle" idx="1"/>
          </p:nvPr>
        </p:nvSpPr>
        <p:spPr>
          <a:xfrm>
            <a:off x="550256" y="5178104"/>
            <a:ext cx="8353777" cy="1752600"/>
          </a:xfrm>
        </p:spPr>
        <p:txBody>
          <a:bodyPr/>
          <a:lstStyle/>
          <a:p>
            <a:r>
              <a:rPr lang="en-US" dirty="0" err="1" smtClean="0"/>
              <a:t>Groep</a:t>
            </a:r>
            <a:r>
              <a:rPr lang="en-US" dirty="0" smtClean="0"/>
              <a:t>: E2 </a:t>
            </a:r>
            <a:r>
              <a:rPr lang="en-US" sz="2400" dirty="0" smtClean="0"/>
              <a:t>(9.00-11.00 h) </a:t>
            </a:r>
            <a:r>
              <a:rPr lang="en-US" dirty="0" smtClean="0"/>
              <a:t>of E5 </a:t>
            </a:r>
            <a:r>
              <a:rPr lang="en-US" sz="2400" dirty="0" smtClean="0"/>
              <a:t>(11.00-13.00 h)</a:t>
            </a:r>
          </a:p>
          <a:p>
            <a:r>
              <a:rPr lang="en-US" dirty="0" smtClean="0"/>
              <a:t>Docent: Elisa Remmers</a:t>
            </a:r>
            <a:endParaRPr lang="en-US" dirty="0"/>
          </a:p>
        </p:txBody>
      </p:sp>
      <p:pic>
        <p:nvPicPr>
          <p:cNvPr id="5" name="Picture 4"/>
          <p:cNvPicPr>
            <a:picLocks noChangeAspect="1"/>
          </p:cNvPicPr>
          <p:nvPr/>
        </p:nvPicPr>
        <p:blipFill>
          <a:blip r:embed="rId2"/>
          <a:stretch>
            <a:fillRect/>
          </a:stretch>
        </p:blipFill>
        <p:spPr>
          <a:xfrm>
            <a:off x="2449586" y="1849370"/>
            <a:ext cx="3864004" cy="313578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187992" y="318575"/>
            <a:ext cx="8727073" cy="6220851"/>
            <a:chOff x="149556" y="452903"/>
            <a:chExt cx="8727073" cy="6220851"/>
          </a:xfrm>
        </p:grpSpPr>
        <p:grpSp>
          <p:nvGrpSpPr>
            <p:cNvPr id="32" name="Group 31"/>
            <p:cNvGrpSpPr/>
            <p:nvPr/>
          </p:nvGrpSpPr>
          <p:grpSpPr>
            <a:xfrm>
              <a:off x="986214" y="452903"/>
              <a:ext cx="7890415" cy="6220851"/>
              <a:chOff x="0" y="-388614"/>
              <a:chExt cx="7111156" cy="8096221"/>
            </a:xfrm>
          </p:grpSpPr>
          <p:sp>
            <p:nvSpPr>
              <p:cNvPr id="58" name="Rectangle 57"/>
              <p:cNvSpPr/>
              <p:nvPr/>
            </p:nvSpPr>
            <p:spPr>
              <a:xfrm>
                <a:off x="0" y="6802458"/>
                <a:ext cx="6552000" cy="432000"/>
              </a:xfrm>
              <a:prstGeom prst="rect">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nl-NL" sz="1400" dirty="0" smtClean="0">
                    <a:latin typeface="Palatino Linotype" pitchFamily="18" charset="0"/>
                  </a:rPr>
                  <a:t>Empirische Cyclus</a:t>
                </a:r>
                <a:endParaRPr lang="nl-NL" sz="1400" dirty="0">
                  <a:latin typeface="Palatino Linotype" pitchFamily="18" charset="0"/>
                </a:endParaRPr>
              </a:p>
            </p:txBody>
          </p:sp>
          <p:sp>
            <p:nvSpPr>
              <p:cNvPr id="59" name="Rectangle 58"/>
              <p:cNvSpPr/>
              <p:nvPr/>
            </p:nvSpPr>
            <p:spPr>
              <a:xfrm>
                <a:off x="0" y="6320373"/>
                <a:ext cx="6552000" cy="432000"/>
              </a:xfrm>
              <a:prstGeom prst="rect">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nl-NL" sz="1400" dirty="0" smtClean="0">
                    <a:latin typeface="Palatino Linotype" pitchFamily="18" charset="0"/>
                  </a:rPr>
                  <a:t>Zandlopermodel</a:t>
                </a:r>
              </a:p>
            </p:txBody>
          </p:sp>
          <p:sp>
            <p:nvSpPr>
              <p:cNvPr id="60" name="Rectangle 59"/>
              <p:cNvSpPr/>
              <p:nvPr/>
            </p:nvSpPr>
            <p:spPr>
              <a:xfrm>
                <a:off x="626400" y="4858927"/>
                <a:ext cx="5926719" cy="432000"/>
              </a:xfrm>
              <a:prstGeom prst="rect">
                <a:avLst/>
              </a:prstGeom>
              <a:solidFill>
                <a:srgbClr val="7030A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nl-NL" sz="1400" dirty="0" smtClean="0">
                    <a:latin typeface="Palatino Linotype" pitchFamily="18" charset="0"/>
                  </a:rPr>
                  <a:t>Informatie uit verschillende bronnen selecteren, structureren, integreren  </a:t>
                </a:r>
                <a:endParaRPr lang="nl-NL" sz="1400" dirty="0">
                  <a:latin typeface="Palatino Linotype" pitchFamily="18" charset="0"/>
                </a:endParaRPr>
              </a:p>
            </p:txBody>
          </p:sp>
          <p:sp>
            <p:nvSpPr>
              <p:cNvPr id="61" name="Rectangle 60"/>
              <p:cNvSpPr/>
              <p:nvPr/>
            </p:nvSpPr>
            <p:spPr>
              <a:xfrm>
                <a:off x="626400" y="4391076"/>
                <a:ext cx="5926719" cy="432000"/>
              </a:xfrm>
              <a:prstGeom prst="rect">
                <a:avLst/>
              </a:prstGeom>
              <a:solidFill>
                <a:srgbClr val="7030A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nl-NL" sz="1400" dirty="0" smtClean="0">
                    <a:latin typeface="Palatino Linotype" pitchFamily="18" charset="0"/>
                  </a:rPr>
                  <a:t>Onderbouwen d.m.v. Literatuur</a:t>
                </a:r>
                <a:endParaRPr lang="nl-NL" sz="1400" dirty="0">
                  <a:latin typeface="Palatino Linotype" pitchFamily="18" charset="0"/>
                </a:endParaRPr>
              </a:p>
            </p:txBody>
          </p:sp>
          <p:sp>
            <p:nvSpPr>
              <p:cNvPr id="62" name="Rectangle 61"/>
              <p:cNvSpPr/>
              <p:nvPr/>
            </p:nvSpPr>
            <p:spPr>
              <a:xfrm>
                <a:off x="1224001" y="2458875"/>
                <a:ext cx="5318833" cy="432000"/>
              </a:xfrm>
              <a:prstGeom prst="rect">
                <a:avLst/>
              </a:prstGeom>
              <a:solidFill>
                <a:srgbClr val="0070C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nl-NL" sz="1400" dirty="0" smtClean="0">
                    <a:latin typeface="Palatino Linotype" pitchFamily="18" charset="0"/>
                  </a:rPr>
                  <a:t>Beschrijving Materiaal en Methoden</a:t>
                </a:r>
                <a:endParaRPr lang="nl-NL" sz="1400" dirty="0">
                  <a:latin typeface="Palatino Linotype" pitchFamily="18" charset="0"/>
                </a:endParaRPr>
              </a:p>
            </p:txBody>
          </p:sp>
          <p:sp>
            <p:nvSpPr>
              <p:cNvPr id="63" name="Rectangle 62"/>
              <p:cNvSpPr/>
              <p:nvPr/>
            </p:nvSpPr>
            <p:spPr>
              <a:xfrm>
                <a:off x="1224001" y="2936549"/>
                <a:ext cx="5318833" cy="432000"/>
              </a:xfrm>
              <a:prstGeom prst="rect">
                <a:avLst/>
              </a:prstGeom>
              <a:solidFill>
                <a:srgbClr val="0070C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nl-NL" sz="1400" dirty="0" smtClean="0">
                    <a:latin typeface="Palatino Linotype" pitchFamily="18" charset="0"/>
                  </a:rPr>
                  <a:t>Weergave en beschrijving Resultaten </a:t>
                </a:r>
                <a:endParaRPr lang="nl-NL" sz="1400" dirty="0">
                  <a:latin typeface="Palatino Linotype" pitchFamily="18" charset="0"/>
                </a:endParaRPr>
              </a:p>
            </p:txBody>
          </p:sp>
          <p:sp>
            <p:nvSpPr>
              <p:cNvPr id="64" name="Rectangle 63"/>
              <p:cNvSpPr/>
              <p:nvPr/>
            </p:nvSpPr>
            <p:spPr>
              <a:xfrm>
                <a:off x="1224001" y="1979802"/>
                <a:ext cx="5318833" cy="432000"/>
              </a:xfrm>
              <a:prstGeom prst="rect">
                <a:avLst/>
              </a:prstGeom>
              <a:solidFill>
                <a:srgbClr val="0070C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nl-NL" sz="1400" dirty="0" smtClean="0">
                    <a:latin typeface="Palatino Linotype" pitchFamily="18" charset="0"/>
                  </a:rPr>
                  <a:t>Steekproef definiëren</a:t>
                </a:r>
                <a:endParaRPr lang="nl-NL" sz="1400" dirty="0">
                  <a:latin typeface="Palatino Linotype" pitchFamily="18" charset="0"/>
                </a:endParaRPr>
              </a:p>
            </p:txBody>
          </p:sp>
          <p:sp>
            <p:nvSpPr>
              <p:cNvPr id="65" name="Rectangle 64"/>
              <p:cNvSpPr/>
              <p:nvPr/>
            </p:nvSpPr>
            <p:spPr>
              <a:xfrm>
                <a:off x="0" y="5851936"/>
                <a:ext cx="6552000" cy="432000"/>
              </a:xfrm>
              <a:prstGeom prst="rect">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nl-NL" sz="1400" dirty="0" smtClean="0">
                    <a:latin typeface="Palatino Linotype" pitchFamily="18" charset="0"/>
                  </a:rPr>
                  <a:t>IMRD structuur</a:t>
                </a:r>
                <a:endParaRPr lang="nl-NL" sz="1400" dirty="0">
                  <a:latin typeface="Palatino Linotype" pitchFamily="18" charset="0"/>
                </a:endParaRPr>
              </a:p>
            </p:txBody>
          </p:sp>
          <p:sp>
            <p:nvSpPr>
              <p:cNvPr id="66" name="Rectangle 45"/>
              <p:cNvSpPr>
                <a:spLocks noChangeArrowheads="1"/>
              </p:cNvSpPr>
              <p:nvPr/>
            </p:nvSpPr>
            <p:spPr bwMode="auto">
              <a:xfrm rot="16200000">
                <a:off x="6058078" y="4441400"/>
                <a:ext cx="1378425" cy="329441"/>
              </a:xfrm>
              <a:prstGeom prst="rect">
                <a:avLst/>
              </a:prstGeom>
              <a:solidFill>
                <a:srgbClr val="7030A0"/>
              </a:solidFill>
              <a:ln>
                <a:noFill/>
                <a:headEnd/>
                <a:tailEnd/>
              </a:ln>
            </p:spPr>
            <p:style>
              <a:lnRef idx="2">
                <a:schemeClr val="accent4">
                  <a:shade val="50000"/>
                </a:schemeClr>
              </a:lnRef>
              <a:fillRef idx="1">
                <a:schemeClr val="accent4"/>
              </a:fillRef>
              <a:effectRef idx="0">
                <a:schemeClr val="accent4"/>
              </a:effectRef>
              <a:fontRef idx="minor">
                <a:schemeClr val="lt1"/>
              </a:fontRef>
            </p:style>
            <p:txBody>
              <a:bodyPr vert="horz" wrap="square" lIns="0" tIns="46800" rIns="0" bIns="4680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effectLst/>
                    <a:latin typeface="Palatino Linotype" pitchFamily="18" charset="0"/>
                  </a:rPr>
                  <a:t>LV</a:t>
                </a:r>
              </a:p>
            </p:txBody>
          </p:sp>
          <p:sp>
            <p:nvSpPr>
              <p:cNvPr id="67" name="TextBox 66"/>
              <p:cNvSpPr txBox="1"/>
              <p:nvPr/>
            </p:nvSpPr>
            <p:spPr>
              <a:xfrm rot="16200000">
                <a:off x="5590139" y="6378390"/>
                <a:ext cx="2313599" cy="338554"/>
              </a:xfrm>
              <a:prstGeom prst="rect">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lvl="0" algn="ctr"/>
                <a:r>
                  <a:rPr lang="en-US" sz="1600" b="1" dirty="0" smtClean="0">
                    <a:latin typeface="Palatino Linotype" pitchFamily="18" charset="0"/>
                  </a:rPr>
                  <a:t>OB</a:t>
                </a:r>
              </a:p>
            </p:txBody>
          </p:sp>
          <p:sp>
            <p:nvSpPr>
              <p:cNvPr id="68" name="Rectangle 67"/>
              <p:cNvSpPr/>
              <p:nvPr/>
            </p:nvSpPr>
            <p:spPr>
              <a:xfrm>
                <a:off x="0" y="7275607"/>
                <a:ext cx="6552000" cy="432000"/>
              </a:xfrm>
              <a:prstGeom prst="rect">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nl-NL" sz="1400" dirty="0" smtClean="0">
                    <a:latin typeface="Palatino Linotype" pitchFamily="18" charset="0"/>
                  </a:rPr>
                  <a:t>Lezen Wetenschappelijke Literatuur</a:t>
                </a:r>
                <a:endParaRPr lang="nl-NL" sz="1400" dirty="0">
                  <a:latin typeface="Palatino Linotype" pitchFamily="18" charset="0"/>
                </a:endParaRPr>
              </a:p>
            </p:txBody>
          </p:sp>
          <p:sp>
            <p:nvSpPr>
              <p:cNvPr id="69" name="Rectangle 68"/>
              <p:cNvSpPr/>
              <p:nvPr/>
            </p:nvSpPr>
            <p:spPr>
              <a:xfrm>
                <a:off x="1" y="5385632"/>
                <a:ext cx="6552000" cy="432000"/>
              </a:xfrm>
              <a:prstGeom prst="rect">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nl-NL" sz="1400" dirty="0" smtClean="0">
                    <a:latin typeface="Palatino Linotype" pitchFamily="18" charset="0"/>
                  </a:rPr>
                  <a:t>Wetenschappelijk Taalgebruik</a:t>
                </a:r>
                <a:endParaRPr lang="nl-NL" sz="1400" dirty="0">
                  <a:latin typeface="Palatino Linotype" pitchFamily="18" charset="0"/>
                </a:endParaRPr>
              </a:p>
            </p:txBody>
          </p:sp>
          <p:sp>
            <p:nvSpPr>
              <p:cNvPr id="70" name="Rectangle 69"/>
              <p:cNvSpPr/>
              <p:nvPr/>
            </p:nvSpPr>
            <p:spPr>
              <a:xfrm>
                <a:off x="626400" y="3920951"/>
                <a:ext cx="5926719" cy="432000"/>
              </a:xfrm>
              <a:prstGeom prst="rect">
                <a:avLst/>
              </a:prstGeom>
              <a:solidFill>
                <a:srgbClr val="7030A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nl-NL" sz="1400" dirty="0" smtClean="0">
                    <a:latin typeface="Palatino Linotype" pitchFamily="18" charset="0"/>
                  </a:rPr>
                  <a:t>Inleiding, Middendeel, Discussie</a:t>
                </a:r>
                <a:endParaRPr lang="nl-NL" sz="1400" dirty="0">
                  <a:latin typeface="Palatino Linotype" pitchFamily="18" charset="0"/>
                </a:endParaRPr>
              </a:p>
            </p:txBody>
          </p:sp>
          <p:sp>
            <p:nvSpPr>
              <p:cNvPr id="71" name="Rectangle 70"/>
              <p:cNvSpPr/>
              <p:nvPr/>
            </p:nvSpPr>
            <p:spPr>
              <a:xfrm>
                <a:off x="1224001" y="1503538"/>
                <a:ext cx="5318833" cy="432000"/>
              </a:xfrm>
              <a:prstGeom prst="rect">
                <a:avLst/>
              </a:prstGeom>
              <a:solidFill>
                <a:srgbClr val="0070C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nl-NL" sz="1400" dirty="0" smtClean="0">
                    <a:latin typeface="Palatino Linotype" pitchFamily="18" charset="0"/>
                  </a:rPr>
                  <a:t>Formuleren vraagstelling en hypothese</a:t>
                </a:r>
                <a:endParaRPr lang="nl-NL" sz="1400" dirty="0">
                  <a:latin typeface="Palatino Linotype" pitchFamily="18" charset="0"/>
                </a:endParaRPr>
              </a:p>
            </p:txBody>
          </p:sp>
          <p:sp>
            <p:nvSpPr>
              <p:cNvPr id="72" name="Rectangle 71"/>
              <p:cNvSpPr/>
              <p:nvPr/>
            </p:nvSpPr>
            <p:spPr>
              <a:xfrm>
                <a:off x="1224001" y="3406168"/>
                <a:ext cx="5318833" cy="432000"/>
              </a:xfrm>
              <a:prstGeom prst="rect">
                <a:avLst/>
              </a:prstGeom>
              <a:solidFill>
                <a:srgbClr val="0070C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nl-NL" sz="1400" dirty="0" smtClean="0">
                    <a:latin typeface="Palatino Linotype" pitchFamily="18" charset="0"/>
                  </a:rPr>
                  <a:t> Evaluatie resultaten</a:t>
                </a:r>
                <a:endParaRPr lang="nl-NL" sz="1400" dirty="0">
                  <a:latin typeface="Palatino Linotype" pitchFamily="18" charset="0"/>
                </a:endParaRPr>
              </a:p>
            </p:txBody>
          </p:sp>
          <p:sp>
            <p:nvSpPr>
              <p:cNvPr id="73" name="Rectangle 72"/>
              <p:cNvSpPr>
                <a:spLocks noChangeArrowheads="1"/>
              </p:cNvSpPr>
              <p:nvPr/>
            </p:nvSpPr>
            <p:spPr bwMode="auto">
              <a:xfrm rot="16200000">
                <a:off x="5577462" y="2497697"/>
                <a:ext cx="2333918" cy="340735"/>
              </a:xfrm>
              <a:prstGeom prst="rect">
                <a:avLst/>
              </a:prstGeom>
              <a:solidFill>
                <a:srgbClr val="0070C0"/>
              </a:solidFill>
              <a:ln>
                <a:noFill/>
                <a:headEnd/>
                <a:tailEnd/>
              </a:ln>
            </p:spPr>
            <p:style>
              <a:lnRef idx="2">
                <a:schemeClr val="accent6">
                  <a:shade val="50000"/>
                </a:schemeClr>
              </a:lnRef>
              <a:fillRef idx="1">
                <a:schemeClr val="accent6"/>
              </a:fillRef>
              <a:effectRef idx="0">
                <a:schemeClr val="accent6"/>
              </a:effectRef>
              <a:fontRef idx="minor">
                <a:schemeClr val="lt1"/>
              </a:fontRef>
            </p:style>
            <p:txBody>
              <a:bodyPr vert="horz" wrap="square" lIns="0" tIns="46800" rIns="0" bIns="46800" numCol="1" anchor="t" anchorCtr="0" compatLnSpc="1">
                <a:prstTxWarp prst="textNoShape">
                  <a:avLst/>
                </a:prstTxWarp>
                <a:spAutoFit/>
              </a:bodyPr>
              <a:lstStyle/>
              <a:p>
                <a:pPr algn="ctr" fontAlgn="base">
                  <a:spcBef>
                    <a:spcPct val="0"/>
                  </a:spcBef>
                  <a:spcAft>
                    <a:spcPct val="0"/>
                  </a:spcAft>
                </a:pPr>
                <a:r>
                  <a:rPr kumimoji="0" lang="en-US" sz="1600" b="1" i="0" u="none" strike="noStrike" cap="none" normalizeH="0" baseline="0" dirty="0" smtClean="0">
                    <a:ln>
                      <a:noFill/>
                    </a:ln>
                    <a:effectLst/>
                    <a:latin typeface="Palatino Linotype" pitchFamily="18" charset="0"/>
                  </a:rPr>
                  <a:t>OV </a:t>
                </a:r>
              </a:p>
            </p:txBody>
          </p:sp>
          <p:sp>
            <p:nvSpPr>
              <p:cNvPr id="74" name="Rectangle 73"/>
              <p:cNvSpPr/>
              <p:nvPr/>
            </p:nvSpPr>
            <p:spPr>
              <a:xfrm>
                <a:off x="1836000" y="543217"/>
                <a:ext cx="4716000" cy="432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400" dirty="0" smtClean="0">
                    <a:latin typeface="Palatino Linotype" pitchFamily="18" charset="0"/>
                  </a:rPr>
                  <a:t>Relevantie &amp; innovatie</a:t>
                </a:r>
                <a:endParaRPr lang="nl-NL" sz="1400" dirty="0">
                  <a:latin typeface="Palatino Linotype" pitchFamily="18" charset="0"/>
                </a:endParaRPr>
              </a:p>
            </p:txBody>
          </p:sp>
          <p:sp>
            <p:nvSpPr>
              <p:cNvPr id="75" name="Rectangle 74"/>
              <p:cNvSpPr/>
              <p:nvPr/>
            </p:nvSpPr>
            <p:spPr>
              <a:xfrm>
                <a:off x="1836000" y="1007054"/>
                <a:ext cx="4716000" cy="432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400" dirty="0" smtClean="0">
                    <a:latin typeface="Palatino Linotype" pitchFamily="18" charset="0"/>
                  </a:rPr>
                  <a:t>Experiment ontwerpen</a:t>
                </a:r>
                <a:endParaRPr lang="nl-NL" sz="1400" dirty="0">
                  <a:latin typeface="Palatino Linotype" pitchFamily="18" charset="0"/>
                </a:endParaRPr>
              </a:p>
            </p:txBody>
          </p:sp>
          <p:sp>
            <p:nvSpPr>
              <p:cNvPr id="76" name="Rectangle 75"/>
              <p:cNvSpPr/>
              <p:nvPr/>
            </p:nvSpPr>
            <p:spPr>
              <a:xfrm>
                <a:off x="1836000" y="77690"/>
                <a:ext cx="4716000" cy="432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400" dirty="0" smtClean="0">
                    <a:latin typeface="Palatino Linotype" pitchFamily="18" charset="0"/>
                  </a:rPr>
                  <a:t>Zelfstandig literatuur zoeken</a:t>
                </a:r>
                <a:endParaRPr lang="nl-NL" sz="1400" dirty="0">
                  <a:latin typeface="Palatino Linotype" pitchFamily="18" charset="0"/>
                </a:endParaRPr>
              </a:p>
            </p:txBody>
          </p:sp>
          <p:sp>
            <p:nvSpPr>
              <p:cNvPr id="77" name="Rectangle 76"/>
              <p:cNvSpPr/>
              <p:nvPr/>
            </p:nvSpPr>
            <p:spPr>
              <a:xfrm>
                <a:off x="1836000" y="-388614"/>
                <a:ext cx="4716000" cy="432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400" dirty="0" smtClean="0">
                    <a:latin typeface="Palatino Linotype" pitchFamily="18" charset="0"/>
                  </a:rPr>
                  <a:t>Abstract </a:t>
                </a:r>
                <a:endParaRPr lang="nl-NL" sz="1400" dirty="0">
                  <a:latin typeface="Palatino Linotype" pitchFamily="18" charset="0"/>
                </a:endParaRPr>
              </a:p>
            </p:txBody>
          </p:sp>
          <p:sp>
            <p:nvSpPr>
              <p:cNvPr id="78" name="Rectangle 43"/>
              <p:cNvSpPr>
                <a:spLocks noChangeArrowheads="1"/>
              </p:cNvSpPr>
              <p:nvPr/>
            </p:nvSpPr>
            <p:spPr bwMode="auto">
              <a:xfrm rot="16200000">
                <a:off x="5839609" y="354733"/>
                <a:ext cx="1823265" cy="340735"/>
              </a:xfrm>
              <a:prstGeom prst="rect">
                <a:avLst/>
              </a:prstGeom>
              <a:solidFill>
                <a:srgbClr val="00B050"/>
              </a:solidFill>
              <a:ln>
                <a:noFill/>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800" rIns="0" bIns="46800" numCol="1" anchor="t" anchorCtr="0" compatLnSpc="1">
                <a:prstTxWarp prst="textNoShape">
                  <a:avLst/>
                </a:prstTxWarp>
                <a:spAutoFit/>
              </a:bodyPr>
              <a:lstStyle/>
              <a:p>
                <a:pPr algn="ctr" fontAlgn="base">
                  <a:spcBef>
                    <a:spcPct val="0"/>
                  </a:spcBef>
                  <a:spcAft>
                    <a:spcPct val="0"/>
                  </a:spcAft>
                </a:pPr>
                <a:r>
                  <a:rPr kumimoji="0" lang="en-US" sz="1600" b="1" i="0" u="none" strike="noStrike" cap="none" normalizeH="0" baseline="0" dirty="0" smtClean="0">
                    <a:ln>
                      <a:noFill/>
                    </a:ln>
                    <a:effectLst/>
                    <a:latin typeface="Palatino Linotype" pitchFamily="18" charset="0"/>
                  </a:rPr>
                  <a:t>OZVS</a:t>
                </a:r>
              </a:p>
            </p:txBody>
          </p:sp>
          <p:cxnSp>
            <p:nvCxnSpPr>
              <p:cNvPr id="79" name="Straight Arrow Connector 78"/>
              <p:cNvCxnSpPr/>
              <p:nvPr/>
            </p:nvCxnSpPr>
            <p:spPr>
              <a:xfrm rot="16200000" flipV="1">
                <a:off x="3053300" y="3638780"/>
                <a:ext cx="8083168" cy="32544"/>
              </a:xfrm>
              <a:prstGeom prst="straightConnector1">
                <a:avLst/>
              </a:prstGeom>
              <a:ln>
                <a:solidFill>
                  <a:schemeClr val="tx1"/>
                </a:solidFill>
                <a:tailEnd type="arrow"/>
              </a:ln>
            </p:spPr>
            <p:style>
              <a:lnRef idx="3">
                <a:schemeClr val="accent1"/>
              </a:lnRef>
              <a:fillRef idx="0">
                <a:schemeClr val="accent1"/>
              </a:fillRef>
              <a:effectRef idx="2">
                <a:schemeClr val="accent1"/>
              </a:effectRef>
              <a:fontRef idx="minor">
                <a:schemeClr val="tx1"/>
              </a:fontRef>
            </p:style>
          </p:cxnSp>
        </p:grpSp>
        <p:sp>
          <p:nvSpPr>
            <p:cNvPr id="57" name="Right Arrow 56"/>
            <p:cNvSpPr/>
            <p:nvPr/>
          </p:nvSpPr>
          <p:spPr>
            <a:xfrm>
              <a:off x="149556" y="5579196"/>
              <a:ext cx="590550" cy="361950"/>
            </a:xfrm>
            <a:prstGeom prst="right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idx="4294967295"/>
          </p:nvPr>
        </p:nvSpPr>
        <p:spPr>
          <a:xfrm>
            <a:off x="0" y="-1022350"/>
            <a:ext cx="8229600" cy="1143000"/>
          </a:xfrm>
        </p:spPr>
        <p:txBody>
          <a:bodyPr/>
          <a:lstStyle/>
          <a:p>
            <a:r>
              <a:rPr lang="en-US" dirty="0" err="1" smtClean="0"/>
              <a:t>Stapelmodel</a:t>
            </a:r>
            <a:endParaRPr lang="nl-NL" dirty="0"/>
          </a:p>
        </p:txBody>
      </p:sp>
      <p:sp>
        <p:nvSpPr>
          <p:cNvPr id="3" name="Left Brace 2"/>
          <p:cNvSpPr/>
          <p:nvPr/>
        </p:nvSpPr>
        <p:spPr>
          <a:xfrm>
            <a:off x="819486" y="4687062"/>
            <a:ext cx="205164" cy="1891158"/>
          </a:xfrm>
          <a:prstGeom prst="leftBrace">
            <a:avLst/>
          </a:prstGeom>
          <a:noFill/>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431984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Benodigdheden</a:t>
            </a:r>
            <a:r>
              <a:rPr lang="en-US" dirty="0" smtClean="0"/>
              <a:t> ABV</a:t>
            </a:r>
            <a:endParaRPr lang="en-US" dirty="0"/>
          </a:p>
        </p:txBody>
      </p:sp>
      <p:sp>
        <p:nvSpPr>
          <p:cNvPr id="3" name="Content Placeholder 2"/>
          <p:cNvSpPr>
            <a:spLocks noGrp="1"/>
          </p:cNvSpPr>
          <p:nvPr>
            <p:ph idx="1"/>
          </p:nvPr>
        </p:nvSpPr>
        <p:spPr>
          <a:xfrm>
            <a:off x="457199" y="1120878"/>
            <a:ext cx="8411029" cy="5005286"/>
          </a:xfrm>
        </p:spPr>
        <p:txBody>
          <a:bodyPr/>
          <a:lstStyle/>
          <a:p>
            <a:endParaRPr lang="nl-NL" dirty="0" smtClean="0"/>
          </a:p>
          <a:p>
            <a:r>
              <a:rPr lang="nl-NL" dirty="0" smtClean="0"/>
              <a:t>HWV</a:t>
            </a:r>
          </a:p>
          <a:p>
            <a:pPr marL="0" indent="0">
              <a:buNone/>
            </a:pPr>
            <a:endParaRPr lang="nl-NL" dirty="0" smtClean="0"/>
          </a:p>
          <a:p>
            <a:r>
              <a:rPr lang="nl-NL" dirty="0" smtClean="0"/>
              <a:t>Programma ABV 1</a:t>
            </a:r>
            <a:r>
              <a:rPr lang="nl-NL" baseline="30000" dirty="0" smtClean="0"/>
              <a:t>e</a:t>
            </a:r>
            <a:r>
              <a:rPr lang="nl-NL" dirty="0" smtClean="0"/>
              <a:t> semester</a:t>
            </a:r>
          </a:p>
          <a:p>
            <a:endParaRPr lang="nl-NL" dirty="0"/>
          </a:p>
          <a:p>
            <a:r>
              <a:rPr lang="nl-NL" dirty="0" smtClean="0"/>
              <a:t>Laptop</a:t>
            </a:r>
          </a:p>
          <a:p>
            <a:endParaRPr lang="nl-NL" dirty="0"/>
          </a:p>
          <a:p>
            <a:r>
              <a:rPr lang="nl-NL" dirty="0" smtClean="0"/>
              <a:t>Rode map en digitale map</a:t>
            </a:r>
            <a:endParaRPr lang="en-US" dirty="0"/>
          </a:p>
          <a:p>
            <a:pPr lvl="1"/>
            <a:endParaRPr lang="en-US" dirty="0"/>
          </a:p>
          <a:p>
            <a:pPr lvl="1"/>
            <a:endParaRPr lang="nl-NL" dirty="0" smtClean="0"/>
          </a:p>
          <a:p>
            <a:pPr lvl="1"/>
            <a:endParaRPr lang="nl-NL" dirty="0" smtClean="0"/>
          </a:p>
        </p:txBody>
      </p:sp>
      <p:pic>
        <p:nvPicPr>
          <p:cNvPr id="4"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449" t="7247" r="64135" b="3590"/>
          <a:stretch/>
        </p:blipFill>
        <p:spPr bwMode="auto">
          <a:xfrm rot="421609">
            <a:off x="6905209" y="1190797"/>
            <a:ext cx="1242865" cy="1624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9333" l="10000" r="90000"/>
                    </a14:imgEffect>
                  </a14:imgLayer>
                </a14:imgProps>
              </a:ext>
              <a:ext uri="{28A0092B-C50C-407E-A947-70E740481C1C}">
                <a14:useLocalDpi xmlns:a14="http://schemas.microsoft.com/office/drawing/2010/main" val="0"/>
              </a:ext>
            </a:extLst>
          </a:blip>
          <a:srcRect/>
          <a:stretch>
            <a:fillRect/>
          </a:stretch>
        </p:blipFill>
        <p:spPr bwMode="auto">
          <a:xfrm rot="850839">
            <a:off x="6386684" y="5001893"/>
            <a:ext cx="1676315" cy="16763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761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Digitale</a:t>
            </a:r>
            <a:r>
              <a:rPr lang="en-US" dirty="0" smtClean="0"/>
              <a:t> </a:t>
            </a:r>
            <a:r>
              <a:rPr lang="en-US" dirty="0" err="1" smtClean="0"/>
              <a:t>Communicatie</a:t>
            </a:r>
            <a:endParaRPr lang="en-US" dirty="0"/>
          </a:p>
        </p:txBody>
      </p:sp>
      <p:sp>
        <p:nvSpPr>
          <p:cNvPr id="3" name="Content Placeholder 2"/>
          <p:cNvSpPr>
            <a:spLocks noGrp="1"/>
          </p:cNvSpPr>
          <p:nvPr>
            <p:ph idx="1"/>
          </p:nvPr>
        </p:nvSpPr>
        <p:spPr>
          <a:xfrm>
            <a:off x="309093" y="1600200"/>
            <a:ext cx="8564451" cy="4525963"/>
          </a:xfrm>
        </p:spPr>
        <p:txBody>
          <a:bodyPr>
            <a:normAutofit/>
          </a:bodyPr>
          <a:lstStyle/>
          <a:p>
            <a:r>
              <a:rPr lang="en-US" sz="2800" u="sng" dirty="0" err="1" smtClean="0"/>
              <a:t>UvA</a:t>
            </a:r>
            <a:r>
              <a:rPr lang="en-US" sz="2800" u="sng" dirty="0" smtClean="0"/>
              <a:t>-mail</a:t>
            </a:r>
            <a:r>
              <a:rPr lang="en-US" sz="2800" dirty="0" smtClean="0"/>
              <a:t>: </a:t>
            </a:r>
            <a:r>
              <a:rPr lang="en-US" sz="2800" dirty="0" err="1" smtClean="0"/>
              <a:t>verplicht</a:t>
            </a:r>
            <a:r>
              <a:rPr lang="en-US" sz="2800" dirty="0" smtClean="0"/>
              <a:t> om te </a:t>
            </a:r>
            <a:r>
              <a:rPr lang="en-US" sz="2800" dirty="0" err="1" smtClean="0"/>
              <a:t>lezen</a:t>
            </a:r>
            <a:endParaRPr lang="en-US" sz="2800" dirty="0" smtClean="0"/>
          </a:p>
          <a:p>
            <a:pPr marL="0" indent="0">
              <a:buNone/>
            </a:pPr>
            <a:endParaRPr lang="en-US" sz="2800" dirty="0"/>
          </a:p>
          <a:p>
            <a:pPr marL="0" indent="0">
              <a:buNone/>
            </a:pPr>
            <a:endParaRPr lang="en-US" sz="2800" dirty="0" smtClean="0"/>
          </a:p>
          <a:p>
            <a:r>
              <a:rPr lang="en-US" sz="2800" u="sng" dirty="0" smtClean="0">
                <a:hlinkClick r:id="rId3"/>
              </a:rPr>
              <a:t>Blackboard</a:t>
            </a:r>
            <a:r>
              <a:rPr lang="en-US" sz="2800" dirty="0"/>
              <a:t> </a:t>
            </a:r>
            <a:r>
              <a:rPr lang="en-US" sz="2800" dirty="0" smtClean="0"/>
              <a:t>(blackboard.uva.nl)</a:t>
            </a:r>
          </a:p>
          <a:p>
            <a:pPr>
              <a:buNone/>
            </a:pPr>
            <a:r>
              <a:rPr lang="en-US" sz="2800" dirty="0" smtClean="0"/>
              <a:t>	</a:t>
            </a:r>
            <a:r>
              <a:rPr lang="en-US" sz="2400" dirty="0" smtClean="0"/>
              <a:t>- </a:t>
            </a:r>
            <a:r>
              <a:rPr lang="en-US" sz="2400" dirty="0" err="1" smtClean="0"/>
              <a:t>studiewijzer</a:t>
            </a:r>
            <a:r>
              <a:rPr lang="en-US" sz="2400" dirty="0" smtClean="0"/>
              <a:t> ABV</a:t>
            </a:r>
          </a:p>
          <a:p>
            <a:pPr>
              <a:buNone/>
            </a:pPr>
            <a:r>
              <a:rPr lang="en-US" sz="2400" dirty="0" smtClean="0"/>
              <a:t>	- </a:t>
            </a:r>
            <a:r>
              <a:rPr lang="en-US" sz="2400" dirty="0" err="1" smtClean="0"/>
              <a:t>digitaal</a:t>
            </a:r>
            <a:r>
              <a:rPr lang="en-US" sz="2400" dirty="0" smtClean="0"/>
              <a:t> </a:t>
            </a:r>
            <a:r>
              <a:rPr lang="en-US" sz="2400" dirty="0" err="1" smtClean="0"/>
              <a:t>inleveren</a:t>
            </a:r>
            <a:r>
              <a:rPr lang="en-US" sz="2400" dirty="0" smtClean="0"/>
              <a:t> </a:t>
            </a:r>
            <a:r>
              <a:rPr lang="en-US" sz="2400" dirty="0" err="1" smtClean="0"/>
              <a:t>opdrachten</a:t>
            </a:r>
            <a:endParaRPr lang="en-US" sz="2400" dirty="0" smtClean="0"/>
          </a:p>
          <a:p>
            <a:pPr>
              <a:buNone/>
            </a:pPr>
            <a:r>
              <a:rPr lang="en-US" sz="2400" dirty="0" smtClean="0"/>
              <a:t>	- </a:t>
            </a:r>
            <a:r>
              <a:rPr lang="en-US" sz="2400" dirty="0" err="1" smtClean="0"/>
              <a:t>thuisopdrachten</a:t>
            </a:r>
            <a:r>
              <a:rPr lang="en-US" sz="2400" dirty="0" smtClean="0"/>
              <a:t> (TO)</a:t>
            </a:r>
          </a:p>
          <a:p>
            <a:pPr>
              <a:buNone/>
            </a:pPr>
            <a:r>
              <a:rPr lang="nl-NL" sz="2400" dirty="0" smtClean="0"/>
              <a:t>	- feedback van de docent</a:t>
            </a:r>
            <a:endParaRPr lang="en-US" sz="2400" dirty="0" smtClean="0"/>
          </a:p>
          <a:p>
            <a:pPr>
              <a:buNone/>
            </a:pPr>
            <a:r>
              <a:rPr lang="en-US" sz="2400" dirty="0"/>
              <a:t>	</a:t>
            </a:r>
            <a:r>
              <a:rPr lang="en-US" sz="2400" dirty="0" smtClean="0"/>
              <a:t>- </a:t>
            </a:r>
            <a:r>
              <a:rPr lang="en-US" sz="2400" dirty="0" err="1" smtClean="0"/>
              <a:t>Bestandsuitwisseling</a:t>
            </a:r>
            <a:r>
              <a:rPr lang="en-US" sz="2400" dirty="0" smtClean="0"/>
              <a:t> ABV-</a:t>
            </a:r>
            <a:r>
              <a:rPr lang="en-US" sz="2400" dirty="0" err="1" smtClean="0"/>
              <a:t>groep</a:t>
            </a:r>
            <a:endParaRPr lang="en-US" sz="2400" dirty="0" smtClean="0"/>
          </a:p>
        </p:txBody>
      </p:sp>
      <p:pic>
        <p:nvPicPr>
          <p:cNvPr id="2052" name="Picture 4" descr="https://encrypted-tbn2.gstatic.com/images?q=tbn:ANd9GcTr_0xo0o3IgPk96mIsdKf__Yqf3_UY0W-U414DomgY8BTI7zq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564" y="1304282"/>
            <a:ext cx="1659980" cy="168513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516" t="27241" r="57998" b="27055"/>
          <a:stretch/>
        </p:blipFill>
        <p:spPr bwMode="auto">
          <a:xfrm rot="507772">
            <a:off x="5572391" y="3803229"/>
            <a:ext cx="3267078" cy="1925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1279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14976" r="55700" b="27474"/>
          <a:stretch/>
        </p:blipFill>
        <p:spPr>
          <a:xfrm>
            <a:off x="725486" y="1054213"/>
            <a:ext cx="5180014" cy="5173170"/>
          </a:xfrm>
          <a:prstGeom prst="rect">
            <a:avLst/>
          </a:prstGeom>
        </p:spPr>
      </p:pic>
      <p:sp>
        <p:nvSpPr>
          <p:cNvPr id="2" name="Title 1"/>
          <p:cNvSpPr>
            <a:spLocks noGrp="1"/>
          </p:cNvSpPr>
          <p:nvPr>
            <p:ph type="title"/>
          </p:nvPr>
        </p:nvSpPr>
        <p:spPr>
          <a:xfrm>
            <a:off x="411125" y="42246"/>
            <a:ext cx="7524003" cy="970450"/>
          </a:xfrm>
        </p:spPr>
        <p:txBody>
          <a:bodyPr/>
          <a:lstStyle/>
          <a:p>
            <a:r>
              <a:rPr lang="nl-NL" dirty="0" smtClean="0"/>
              <a:t>Overzicht Blackboard</a:t>
            </a:r>
            <a:endParaRPr lang="en-US" dirty="0"/>
          </a:p>
        </p:txBody>
      </p:sp>
      <p:pic>
        <p:nvPicPr>
          <p:cNvPr id="5" name="Picture 4"/>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76786" l="0" r="100000">
                        <a14:foregroundMark x1="20333" y1="20357" x2="43667" y2="50357"/>
                        <a14:foregroundMark x1="27000" y1="18571" x2="55000" y2="18571"/>
                        <a14:foregroundMark x1="23000" y1="27857" x2="28333" y2="58929"/>
                        <a14:foregroundMark x1="55000" y1="20000" x2="57333" y2="53214"/>
                        <a14:foregroundMark x1="66000" y1="54286" x2="70333" y2="33571"/>
                      </a14:backgroundRemoval>
                    </a14:imgEffect>
                  </a14:imgLayer>
                </a14:imgProps>
              </a:ext>
              <a:ext uri="{28A0092B-C50C-407E-A947-70E740481C1C}">
                <a14:useLocalDpi xmlns:a14="http://schemas.microsoft.com/office/drawing/2010/main" val="0"/>
              </a:ext>
            </a:extLst>
          </a:blip>
          <a:srcRect b="21368"/>
          <a:stretch/>
        </p:blipFill>
        <p:spPr bwMode="auto">
          <a:xfrm rot="310476">
            <a:off x="7151241" y="36791"/>
            <a:ext cx="2068014" cy="15177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248182" y="5124642"/>
            <a:ext cx="5067946" cy="646331"/>
          </a:xfrm>
          <a:prstGeom prst="rect">
            <a:avLst/>
          </a:prstGeom>
          <a:solidFill>
            <a:schemeClr val="bg1"/>
          </a:solidFill>
          <a:ln>
            <a:solidFill>
              <a:schemeClr val="accent1"/>
            </a:solidFill>
          </a:ln>
        </p:spPr>
        <p:txBody>
          <a:bodyPr wrap="square" rtlCol="0">
            <a:spAutoFit/>
          </a:bodyPr>
          <a:lstStyle/>
          <a:p>
            <a:r>
              <a:rPr lang="nl-NL" dirty="0" smtClean="0">
                <a:solidFill>
                  <a:schemeClr val="accent1"/>
                </a:solidFill>
              </a:rPr>
              <a:t>Hieronder vind je de bestandsuitwisseling</a:t>
            </a:r>
          </a:p>
          <a:p>
            <a:r>
              <a:rPr lang="nl-NL" dirty="0" smtClean="0">
                <a:solidFill>
                  <a:schemeClr val="accent1"/>
                </a:solidFill>
              </a:rPr>
              <a:t>Daar plaats ik mijn </a:t>
            </a:r>
            <a:r>
              <a:rPr lang="nl-NL" dirty="0" err="1" smtClean="0">
                <a:solidFill>
                  <a:schemeClr val="accent1"/>
                </a:solidFill>
              </a:rPr>
              <a:t>ppt</a:t>
            </a:r>
            <a:r>
              <a:rPr lang="nl-NL" dirty="0" smtClean="0">
                <a:solidFill>
                  <a:schemeClr val="accent1"/>
                </a:solidFill>
              </a:rPr>
              <a:t> per werkgroep</a:t>
            </a:r>
            <a:endParaRPr lang="en-US" dirty="0">
              <a:solidFill>
                <a:schemeClr val="accent1"/>
              </a:solidFill>
            </a:endParaRPr>
          </a:p>
        </p:txBody>
      </p:sp>
      <p:cxnSp>
        <p:nvCxnSpPr>
          <p:cNvPr id="9" name="Straight Arrow Connector 8"/>
          <p:cNvCxnSpPr/>
          <p:nvPr/>
        </p:nvCxnSpPr>
        <p:spPr>
          <a:xfrm flipH="1">
            <a:off x="2177143" y="2348593"/>
            <a:ext cx="1077686" cy="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2170496" y="2640475"/>
            <a:ext cx="1077686" cy="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2177143" y="3420871"/>
            <a:ext cx="1077686" cy="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2170496" y="4403077"/>
            <a:ext cx="1077686" cy="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2177143" y="5447807"/>
            <a:ext cx="1077686" cy="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2177143" y="2888125"/>
            <a:ext cx="1077686" cy="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044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028" y="2634017"/>
            <a:ext cx="8229600" cy="1143000"/>
          </a:xfrm>
        </p:spPr>
        <p:txBody>
          <a:bodyPr/>
          <a:lstStyle/>
          <a:p>
            <a:r>
              <a:rPr lang="nl-NL" dirty="0" smtClean="0"/>
              <a:t>Hoe gaan we samenwerken?</a:t>
            </a:r>
            <a:endParaRPr lang="nl-NL" dirty="0"/>
          </a:p>
        </p:txBody>
      </p:sp>
    </p:spTree>
    <p:extLst>
      <p:ext uri="{BB962C8B-B14F-4D97-AF65-F5344CB8AC3E}">
        <p14:creationId xmlns:p14="http://schemas.microsoft.com/office/powerpoint/2010/main" val="12310033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Voorwaarden</a:t>
            </a:r>
            <a:endParaRPr lang="nl-NL" dirty="0"/>
          </a:p>
        </p:txBody>
      </p:sp>
      <p:pic>
        <p:nvPicPr>
          <p:cNvPr id="8" name="Content Placeholder 7"/>
          <p:cNvPicPr>
            <a:picLocks noGrp="1" noChangeAspect="1"/>
          </p:cNvPicPr>
          <p:nvPr>
            <p:ph idx="1"/>
          </p:nvPr>
        </p:nvPicPr>
        <p:blipFill>
          <a:blip r:embed="rId2"/>
          <a:stretch>
            <a:fillRect/>
          </a:stretch>
        </p:blipFill>
        <p:spPr>
          <a:xfrm>
            <a:off x="414161" y="3697894"/>
            <a:ext cx="3115326" cy="2328874"/>
          </a:xfrm>
          <a:prstGeom prst="rect">
            <a:avLst/>
          </a:prstGeom>
        </p:spPr>
      </p:pic>
      <p:sp>
        <p:nvSpPr>
          <p:cNvPr id="4" name="TextBox 3"/>
          <p:cNvSpPr txBox="1"/>
          <p:nvPr/>
        </p:nvSpPr>
        <p:spPr>
          <a:xfrm>
            <a:off x="1349172" y="3072231"/>
            <a:ext cx="953311" cy="369332"/>
          </a:xfrm>
          <a:prstGeom prst="rect">
            <a:avLst/>
          </a:prstGeom>
          <a:noFill/>
        </p:spPr>
        <p:txBody>
          <a:bodyPr wrap="square" rtlCol="0">
            <a:spAutoFit/>
          </a:bodyPr>
          <a:lstStyle/>
          <a:p>
            <a:r>
              <a:rPr lang="nl-NL" dirty="0" smtClean="0"/>
              <a:t>Op tijd!</a:t>
            </a:r>
            <a:endParaRPr lang="en-US" dirty="0"/>
          </a:p>
        </p:txBody>
      </p:sp>
      <p:pic>
        <p:nvPicPr>
          <p:cNvPr id="921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483" t="9851" r="20412" b="53663"/>
          <a:stretch/>
        </p:blipFill>
        <p:spPr bwMode="auto">
          <a:xfrm>
            <a:off x="4620638" y="1342417"/>
            <a:ext cx="3769747" cy="1254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620637" y="2632952"/>
            <a:ext cx="3769747" cy="646331"/>
          </a:xfrm>
          <a:prstGeom prst="rect">
            <a:avLst/>
          </a:prstGeom>
          <a:noFill/>
        </p:spPr>
        <p:txBody>
          <a:bodyPr wrap="square" rtlCol="0">
            <a:spAutoFit/>
          </a:bodyPr>
          <a:lstStyle/>
          <a:p>
            <a:pPr algn="ctr"/>
            <a:r>
              <a:rPr lang="nl-NL" dirty="0" smtClean="0"/>
              <a:t>Aanwezigheidsplicht </a:t>
            </a:r>
          </a:p>
          <a:p>
            <a:pPr algn="ctr"/>
            <a:r>
              <a:rPr lang="nl-NL" b="1" dirty="0" smtClean="0"/>
              <a:t>2x missen = uitgesloten van ABV</a:t>
            </a:r>
            <a:endParaRPr lang="en-US" b="1" dirty="0"/>
          </a:p>
        </p:txBody>
      </p:sp>
      <p:sp>
        <p:nvSpPr>
          <p:cNvPr id="9" name="TextBox 8"/>
          <p:cNvSpPr txBox="1"/>
          <p:nvPr/>
        </p:nvSpPr>
        <p:spPr>
          <a:xfrm>
            <a:off x="349272" y="6072736"/>
            <a:ext cx="3333750" cy="369332"/>
          </a:xfrm>
          <a:prstGeom prst="rect">
            <a:avLst/>
          </a:prstGeom>
          <a:noFill/>
        </p:spPr>
        <p:txBody>
          <a:bodyPr wrap="square" rtlCol="0">
            <a:spAutoFit/>
          </a:bodyPr>
          <a:lstStyle/>
          <a:p>
            <a:pPr algn="ctr"/>
            <a:r>
              <a:rPr lang="nl-NL" dirty="0" smtClean="0"/>
              <a:t>Actieve werkhouding</a:t>
            </a:r>
            <a:endParaRPr lang="en-US" dirty="0"/>
          </a:p>
        </p:txBody>
      </p:sp>
      <p:sp>
        <p:nvSpPr>
          <p:cNvPr id="12" name="TextBox 11"/>
          <p:cNvSpPr txBox="1"/>
          <p:nvPr/>
        </p:nvSpPr>
        <p:spPr>
          <a:xfrm>
            <a:off x="4826615" y="6199442"/>
            <a:ext cx="3731432" cy="369332"/>
          </a:xfrm>
          <a:prstGeom prst="rect">
            <a:avLst/>
          </a:prstGeom>
          <a:noFill/>
        </p:spPr>
        <p:txBody>
          <a:bodyPr wrap="square" rtlCol="0">
            <a:spAutoFit/>
          </a:bodyPr>
          <a:lstStyle/>
          <a:p>
            <a:pPr algn="ctr"/>
            <a:r>
              <a:rPr lang="nl-NL" b="1" dirty="0" smtClean="0"/>
              <a:t>Deadline missen = onvoldoende</a:t>
            </a:r>
            <a:endParaRPr lang="en-US" b="1" dirty="0"/>
          </a:p>
        </p:txBody>
      </p:sp>
      <p:pic>
        <p:nvPicPr>
          <p:cNvPr id="4100" name="Picture 4" descr="http://usgraduatesblog.com/wp-content/uploads/2012/10/Deadline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7067" y="3605152"/>
            <a:ext cx="2514358" cy="251435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stretch>
            <a:fillRect/>
          </a:stretch>
        </p:blipFill>
        <p:spPr>
          <a:xfrm>
            <a:off x="705255" y="1111230"/>
            <a:ext cx="2241144" cy="1961001"/>
          </a:xfrm>
          <a:prstGeom prst="rect">
            <a:avLst/>
          </a:prstGeom>
        </p:spPr>
      </p:pic>
    </p:spTree>
    <p:extLst>
      <p:ext uri="{BB962C8B-B14F-4D97-AF65-F5344CB8AC3E}">
        <p14:creationId xmlns:p14="http://schemas.microsoft.com/office/powerpoint/2010/main" val="5753873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325135" y="542710"/>
            <a:ext cx="8537294" cy="794370"/>
          </a:xfrm>
          <a:prstGeom prst="rect">
            <a:avLst/>
          </a:prstGeom>
        </p:spPr>
        <p:txBody>
          <a:bodyPr/>
          <a:lstStyle>
            <a:lvl1pPr algn="ctr" rtl="0" eaLnBrk="0" fontAlgn="base" hangingPunct="0">
              <a:spcBef>
                <a:spcPct val="0"/>
              </a:spcBef>
              <a:spcAft>
                <a:spcPct val="0"/>
              </a:spcAft>
              <a:defRPr sz="4000" b="1" kern="1200">
                <a:solidFill>
                  <a:schemeClr val="tx1"/>
                </a:solidFill>
                <a:latin typeface="+mj-lt"/>
                <a:ea typeface="+mj-ea"/>
                <a:cs typeface="+mj-cs"/>
              </a:defRPr>
            </a:lvl1pPr>
            <a:lvl2pPr algn="ctr" rtl="0" eaLnBrk="0" fontAlgn="base" hangingPunct="0">
              <a:spcBef>
                <a:spcPct val="0"/>
              </a:spcBef>
              <a:spcAft>
                <a:spcPct val="0"/>
              </a:spcAft>
              <a:defRPr sz="4000" b="1">
                <a:solidFill>
                  <a:schemeClr val="tx1"/>
                </a:solidFill>
                <a:latin typeface="Calibri" pitchFamily="34" charset="0"/>
              </a:defRPr>
            </a:lvl2pPr>
            <a:lvl3pPr algn="ctr" rtl="0" eaLnBrk="0" fontAlgn="base" hangingPunct="0">
              <a:spcBef>
                <a:spcPct val="0"/>
              </a:spcBef>
              <a:spcAft>
                <a:spcPct val="0"/>
              </a:spcAft>
              <a:defRPr sz="4000" b="1">
                <a:solidFill>
                  <a:schemeClr val="tx1"/>
                </a:solidFill>
                <a:latin typeface="Calibri" pitchFamily="34" charset="0"/>
              </a:defRPr>
            </a:lvl3pPr>
            <a:lvl4pPr algn="ctr" rtl="0" eaLnBrk="0" fontAlgn="base" hangingPunct="0">
              <a:spcBef>
                <a:spcPct val="0"/>
              </a:spcBef>
              <a:spcAft>
                <a:spcPct val="0"/>
              </a:spcAft>
              <a:defRPr sz="4000" b="1">
                <a:solidFill>
                  <a:schemeClr val="tx1"/>
                </a:solidFill>
                <a:latin typeface="Calibri" pitchFamily="34" charset="0"/>
              </a:defRPr>
            </a:lvl4pPr>
            <a:lvl5pPr algn="ctr" rtl="0" eaLnBrk="0" fontAlgn="base" hangingPunct="0">
              <a:spcBef>
                <a:spcPct val="0"/>
              </a:spcBef>
              <a:spcAft>
                <a:spcPct val="0"/>
              </a:spcAft>
              <a:defRPr sz="4000" b="1">
                <a:solidFill>
                  <a:schemeClr val="tx1"/>
                </a:solidFill>
                <a:latin typeface="Calibri" pitchFamily="34" charset="0"/>
              </a:defRPr>
            </a:lvl5pPr>
            <a:lvl6pPr marL="457200" algn="ctr" rtl="0" fontAlgn="base">
              <a:spcBef>
                <a:spcPct val="0"/>
              </a:spcBef>
              <a:spcAft>
                <a:spcPct val="0"/>
              </a:spcAft>
              <a:defRPr sz="4400" b="1">
                <a:solidFill>
                  <a:schemeClr val="tx1"/>
                </a:solidFill>
                <a:latin typeface="Calibri" pitchFamily="34" charset="0"/>
              </a:defRPr>
            </a:lvl6pPr>
            <a:lvl7pPr marL="914400" algn="ctr" rtl="0" fontAlgn="base">
              <a:spcBef>
                <a:spcPct val="0"/>
              </a:spcBef>
              <a:spcAft>
                <a:spcPct val="0"/>
              </a:spcAft>
              <a:defRPr sz="4400" b="1">
                <a:solidFill>
                  <a:schemeClr val="tx1"/>
                </a:solidFill>
                <a:latin typeface="Calibri" pitchFamily="34" charset="0"/>
              </a:defRPr>
            </a:lvl7pPr>
            <a:lvl8pPr marL="1371600" algn="ctr" rtl="0" fontAlgn="base">
              <a:spcBef>
                <a:spcPct val="0"/>
              </a:spcBef>
              <a:spcAft>
                <a:spcPct val="0"/>
              </a:spcAft>
              <a:defRPr sz="4400" b="1">
                <a:solidFill>
                  <a:schemeClr val="tx1"/>
                </a:solidFill>
                <a:latin typeface="Calibri" pitchFamily="34" charset="0"/>
              </a:defRPr>
            </a:lvl8pPr>
            <a:lvl9pPr marL="1828800" algn="ctr" rtl="0" fontAlgn="base">
              <a:spcBef>
                <a:spcPct val="0"/>
              </a:spcBef>
              <a:spcAft>
                <a:spcPct val="0"/>
              </a:spcAft>
              <a:defRPr sz="4400" b="1">
                <a:solidFill>
                  <a:schemeClr val="tx1"/>
                </a:solidFill>
                <a:latin typeface="Calibri" pitchFamily="34" charset="0"/>
              </a:defRPr>
            </a:lvl9pPr>
          </a:lstStyle>
          <a:p>
            <a:r>
              <a:rPr lang="nl-NL" dirty="0" smtClean="0"/>
              <a:t>Wat kunnen jullie van mij verwachten?</a:t>
            </a:r>
            <a:endParaRPr lang="en-US" dirty="0"/>
          </a:p>
        </p:txBody>
      </p:sp>
      <p:pic>
        <p:nvPicPr>
          <p:cNvPr id="19" name="Picture 18"/>
          <p:cNvPicPr>
            <a:picLocks noChangeAspect="1"/>
          </p:cNvPicPr>
          <p:nvPr/>
        </p:nvPicPr>
        <p:blipFill>
          <a:blip r:embed="rId3"/>
          <a:stretch>
            <a:fillRect/>
          </a:stretch>
        </p:blipFill>
        <p:spPr>
          <a:xfrm>
            <a:off x="5388013" y="4024879"/>
            <a:ext cx="3647133" cy="2735350"/>
          </a:xfrm>
          <a:prstGeom prst="rect">
            <a:avLst/>
          </a:prstGeom>
        </p:spPr>
      </p:pic>
      <p:sp>
        <p:nvSpPr>
          <p:cNvPr id="20" name="TextBox 19"/>
          <p:cNvSpPr txBox="1"/>
          <p:nvPr/>
        </p:nvSpPr>
        <p:spPr>
          <a:xfrm>
            <a:off x="2070063" y="1608074"/>
            <a:ext cx="3837580" cy="369332"/>
          </a:xfrm>
          <a:prstGeom prst="rect">
            <a:avLst/>
          </a:prstGeom>
          <a:noFill/>
        </p:spPr>
        <p:txBody>
          <a:bodyPr wrap="square" rtlCol="0">
            <a:spAutoFit/>
          </a:bodyPr>
          <a:lstStyle/>
          <a:p>
            <a:r>
              <a:rPr lang="nl-NL" dirty="0" smtClean="0"/>
              <a:t>Docent</a:t>
            </a:r>
            <a:endParaRPr lang="nl-NL" dirty="0"/>
          </a:p>
        </p:txBody>
      </p:sp>
      <p:sp>
        <p:nvSpPr>
          <p:cNvPr id="21" name="TextBox 20"/>
          <p:cNvSpPr txBox="1"/>
          <p:nvPr/>
        </p:nvSpPr>
        <p:spPr>
          <a:xfrm>
            <a:off x="6770073" y="3634790"/>
            <a:ext cx="3837580" cy="369332"/>
          </a:xfrm>
          <a:prstGeom prst="rect">
            <a:avLst/>
          </a:prstGeom>
          <a:noFill/>
        </p:spPr>
        <p:txBody>
          <a:bodyPr wrap="square" rtlCol="0">
            <a:spAutoFit/>
          </a:bodyPr>
          <a:lstStyle/>
          <a:p>
            <a:r>
              <a:rPr lang="nl-NL" dirty="0" smtClean="0"/>
              <a:t>Mentor</a:t>
            </a:r>
            <a:endParaRPr lang="nl-NL" dirty="0"/>
          </a:p>
        </p:txBody>
      </p:sp>
      <p:grpSp>
        <p:nvGrpSpPr>
          <p:cNvPr id="22" name="Group 21"/>
          <p:cNvGrpSpPr/>
          <p:nvPr/>
        </p:nvGrpSpPr>
        <p:grpSpPr>
          <a:xfrm>
            <a:off x="58891" y="2035441"/>
            <a:ext cx="5172137" cy="3978876"/>
            <a:chOff x="1438835" y="91171"/>
            <a:chExt cx="6819667" cy="5933111"/>
          </a:xfrm>
        </p:grpSpPr>
        <p:sp>
          <p:nvSpPr>
            <p:cNvPr id="23" name="AutoShape 15"/>
            <p:cNvSpPr>
              <a:spLocks noChangeAspect="1" noChangeArrowheads="1" noTextEdit="1"/>
            </p:cNvSpPr>
            <p:nvPr/>
          </p:nvSpPr>
          <p:spPr bwMode="auto">
            <a:xfrm>
              <a:off x="1438835" y="91171"/>
              <a:ext cx="6819667" cy="5933111"/>
            </a:xfrm>
            <a:prstGeom prst="rect">
              <a:avLst/>
            </a:prstGeom>
            <a:solidFill>
              <a:schemeClr val="bg1"/>
            </a:solidFill>
          </p:spPr>
          <p:txBody>
            <a:bodyPr vert="horz" wrap="square" lIns="91440" tIns="45720" rIns="91440" bIns="45720" numCol="1" anchor="t" anchorCtr="0" compatLnSpc="1">
              <a:prstTxWarp prst="textNoShape">
                <a:avLst/>
              </a:prstTxWarp>
            </a:bodyPr>
            <a:lstStyle/>
            <a:p>
              <a:endParaRPr lang="en-US" dirty="0"/>
            </a:p>
          </p:txBody>
        </p:sp>
        <p:grpSp>
          <p:nvGrpSpPr>
            <p:cNvPr id="24" name="Group 20"/>
            <p:cNvGrpSpPr/>
            <p:nvPr/>
          </p:nvGrpSpPr>
          <p:grpSpPr>
            <a:xfrm>
              <a:off x="1438835" y="91171"/>
              <a:ext cx="6696721" cy="5320477"/>
              <a:chOff x="1438835" y="91171"/>
              <a:chExt cx="6696721" cy="5320477"/>
            </a:xfrm>
          </p:grpSpPr>
          <p:sp>
            <p:nvSpPr>
              <p:cNvPr id="25" name="Line 14"/>
              <p:cNvSpPr>
                <a:spLocks noChangeShapeType="1"/>
              </p:cNvSpPr>
              <p:nvPr/>
            </p:nvSpPr>
            <p:spPr bwMode="auto">
              <a:xfrm>
                <a:off x="3076692" y="637881"/>
                <a:ext cx="0" cy="4227057"/>
              </a:xfrm>
              <a:prstGeom prst="line">
                <a:avLst/>
              </a:prstGeom>
              <a:solidFill>
                <a:schemeClr val="bg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Line 13"/>
              <p:cNvSpPr>
                <a:spLocks noChangeShapeType="1"/>
              </p:cNvSpPr>
              <p:nvPr/>
            </p:nvSpPr>
            <p:spPr bwMode="auto">
              <a:xfrm rot="16200000">
                <a:off x="5190788" y="2750842"/>
                <a:ext cx="0" cy="4227057"/>
              </a:xfrm>
              <a:prstGeom prst="line">
                <a:avLst/>
              </a:prstGeom>
              <a:solidFill>
                <a:schemeClr val="bg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Line 12"/>
              <p:cNvSpPr>
                <a:spLocks noChangeShapeType="1"/>
              </p:cNvSpPr>
              <p:nvPr/>
            </p:nvSpPr>
            <p:spPr bwMode="auto">
              <a:xfrm flipV="1">
                <a:off x="3076692" y="2135935"/>
                <a:ext cx="4091800" cy="1910644"/>
              </a:xfrm>
              <a:prstGeom prst="line">
                <a:avLst/>
              </a:prstGeom>
              <a:solidFill>
                <a:schemeClr val="bg1"/>
              </a:solidFill>
              <a:ln w="9525">
                <a:solidFill>
                  <a:srgbClr val="000000"/>
                </a:solidFill>
                <a:prstDash val="dashDot"/>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8" name="Line 11"/>
              <p:cNvSpPr>
                <a:spLocks noChangeShapeType="1"/>
              </p:cNvSpPr>
              <p:nvPr/>
            </p:nvSpPr>
            <p:spPr bwMode="auto">
              <a:xfrm>
                <a:off x="3076692" y="1591498"/>
                <a:ext cx="4091800" cy="2455080"/>
              </a:xfrm>
              <a:prstGeom prst="line">
                <a:avLst/>
              </a:prstGeom>
              <a:solidFill>
                <a:schemeClr val="bg1"/>
              </a:solid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9" name="Text Box 10"/>
              <p:cNvSpPr txBox="1">
                <a:spLocks noChangeArrowheads="1"/>
              </p:cNvSpPr>
              <p:nvPr/>
            </p:nvSpPr>
            <p:spPr bwMode="auto">
              <a:xfrm>
                <a:off x="5804558" y="4918359"/>
                <a:ext cx="2317550" cy="493289"/>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600" dirty="0" err="1" smtClean="0">
                    <a:solidFill>
                      <a:srgbClr val="000000"/>
                    </a:solidFill>
                    <a:latin typeface="Palatino Linotype" pitchFamily="18" charset="0"/>
                    <a:ea typeface="Calibri" pitchFamily="34" charset="0"/>
                    <a:cs typeface="Arial" pitchFamily="34" charset="0"/>
                  </a:rPr>
                  <a:t>e</a:t>
                </a:r>
                <a:r>
                  <a:rPr kumimoji="0" lang="en-US" sz="1600" i="0" u="none" strike="noStrike" cap="none" normalizeH="0" baseline="0" dirty="0" err="1" smtClean="0">
                    <a:ln>
                      <a:noFill/>
                    </a:ln>
                    <a:solidFill>
                      <a:srgbClr val="000000"/>
                    </a:solidFill>
                    <a:effectLst/>
                    <a:latin typeface="Palatino Linotype" pitchFamily="18" charset="0"/>
                    <a:ea typeface="Calibri" pitchFamily="34" charset="0"/>
                    <a:cs typeface="Arial" pitchFamily="34" charset="0"/>
                  </a:rPr>
                  <a:t>inde</a:t>
                </a:r>
                <a:r>
                  <a:rPr kumimoji="0" lang="en-US" sz="1600" i="0" u="none" strike="noStrike" cap="none" normalizeH="0" baseline="0" dirty="0" smtClean="0">
                    <a:ln>
                      <a:noFill/>
                    </a:ln>
                    <a:solidFill>
                      <a:srgbClr val="000000"/>
                    </a:solidFill>
                    <a:effectLst/>
                    <a:latin typeface="Palatino Linotype" pitchFamily="18" charset="0"/>
                    <a:ea typeface="Calibri" pitchFamily="34" charset="0"/>
                    <a:cs typeface="Arial" pitchFamily="34" charset="0"/>
                  </a:rPr>
                  <a:t> </a:t>
                </a:r>
                <a:r>
                  <a:rPr kumimoji="0" lang="en-US" sz="1600" i="0" u="none" strike="noStrike" cap="none" normalizeH="0" baseline="0" dirty="0" err="1" smtClean="0">
                    <a:ln>
                      <a:noFill/>
                    </a:ln>
                    <a:solidFill>
                      <a:srgbClr val="000000"/>
                    </a:solidFill>
                    <a:effectLst/>
                    <a:latin typeface="Palatino Linotype" pitchFamily="18" charset="0"/>
                    <a:ea typeface="Calibri" pitchFamily="34" charset="0"/>
                    <a:cs typeface="Arial" pitchFamily="34" charset="0"/>
                  </a:rPr>
                  <a:t>studiejaar</a:t>
                </a:r>
                <a:endParaRPr kumimoji="0" lang="en-US" sz="1600" i="0" u="none" strike="noStrike" cap="none" normalizeH="0" baseline="0" dirty="0" smtClean="0">
                  <a:ln>
                    <a:noFill/>
                  </a:ln>
                  <a:solidFill>
                    <a:schemeClr val="tx1"/>
                  </a:solidFill>
                  <a:effectLst/>
                  <a:latin typeface="Palatino Linotype" pitchFamily="18" charset="0"/>
                </a:endParaRPr>
              </a:p>
            </p:txBody>
          </p:sp>
          <p:sp>
            <p:nvSpPr>
              <p:cNvPr id="30" name="Text Box 9"/>
              <p:cNvSpPr txBox="1">
                <a:spLocks noChangeArrowheads="1"/>
              </p:cNvSpPr>
              <p:nvPr/>
            </p:nvSpPr>
            <p:spPr bwMode="auto">
              <a:xfrm>
                <a:off x="1438835" y="91171"/>
                <a:ext cx="1773113" cy="1061595"/>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rgbClr val="000000"/>
                    </a:solidFill>
                    <a:effectLst/>
                    <a:latin typeface="Palatino Linotype" pitchFamily="18" charset="0"/>
                    <a:ea typeface="Calibri" pitchFamily="34" charset="0"/>
                    <a:cs typeface="Arial" pitchFamily="34" charset="0"/>
                  </a:rPr>
                  <a:t>Sturing</a:t>
                </a:r>
                <a:r>
                  <a:rPr kumimoji="0" lang="en-US" sz="1600" b="1" i="0" u="none" strike="noStrike" cap="none" normalizeH="0" baseline="0" dirty="0" smtClean="0">
                    <a:ln>
                      <a:noFill/>
                    </a:ln>
                    <a:solidFill>
                      <a:srgbClr val="000000"/>
                    </a:solidFill>
                    <a:effectLst/>
                    <a:latin typeface="Palatino Linotype" pitchFamily="18" charset="0"/>
                    <a:ea typeface="Calibri" pitchFamily="34" charset="0"/>
                    <a:cs typeface="Arial" pitchFamily="34" charset="0"/>
                  </a:rPr>
                  <a:t> van </a:t>
                </a:r>
                <a:r>
                  <a:rPr kumimoji="0" lang="en-US" sz="1600" b="1" i="0" u="none" strike="noStrike" cap="none" normalizeH="0" baseline="0" dirty="0" err="1" smtClean="0">
                    <a:ln>
                      <a:noFill/>
                    </a:ln>
                    <a:solidFill>
                      <a:srgbClr val="000000"/>
                    </a:solidFill>
                    <a:effectLst/>
                    <a:latin typeface="Palatino Linotype" pitchFamily="18" charset="0"/>
                    <a:ea typeface="Calibri" pitchFamily="34" charset="0"/>
                    <a:cs typeface="Arial" pitchFamily="34" charset="0"/>
                  </a:rPr>
                  <a:t>leerproces</a:t>
                </a:r>
                <a:endParaRPr kumimoji="0" lang="en-US" sz="1600" b="0" i="0" u="none" strike="noStrike" cap="none" normalizeH="0" baseline="0" dirty="0" smtClean="0">
                  <a:ln>
                    <a:noFill/>
                  </a:ln>
                  <a:solidFill>
                    <a:schemeClr val="tx1"/>
                  </a:solidFill>
                  <a:effectLst/>
                  <a:latin typeface="Palatino Linotype" pitchFamily="18" charset="0"/>
                </a:endParaRPr>
              </a:p>
            </p:txBody>
          </p:sp>
          <p:sp>
            <p:nvSpPr>
              <p:cNvPr id="31" name="Text Box 8"/>
              <p:cNvSpPr txBox="1">
                <a:spLocks noChangeArrowheads="1"/>
              </p:cNvSpPr>
              <p:nvPr/>
            </p:nvSpPr>
            <p:spPr bwMode="auto">
              <a:xfrm>
                <a:off x="1984408" y="1318711"/>
                <a:ext cx="954753" cy="492153"/>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Palatino Linotype" pitchFamily="18" charset="0"/>
                    <a:ea typeface="Calibri" pitchFamily="34" charset="0"/>
                    <a:cs typeface="Arial" pitchFamily="34" charset="0"/>
                  </a:rPr>
                  <a:t>vaak</a:t>
                </a:r>
                <a:endParaRPr kumimoji="0" lang="en-US" sz="1600" b="0" i="0" u="none" strike="noStrike" cap="none" normalizeH="0" baseline="0" smtClean="0">
                  <a:ln>
                    <a:noFill/>
                  </a:ln>
                  <a:solidFill>
                    <a:schemeClr val="tx1"/>
                  </a:solidFill>
                  <a:effectLst/>
                  <a:latin typeface="Palatino Linotype" pitchFamily="18" charset="0"/>
                </a:endParaRPr>
              </a:p>
            </p:txBody>
          </p:sp>
          <p:sp>
            <p:nvSpPr>
              <p:cNvPr id="32" name="Text Box 7"/>
              <p:cNvSpPr txBox="1">
                <a:spLocks noChangeArrowheads="1"/>
              </p:cNvSpPr>
              <p:nvPr/>
            </p:nvSpPr>
            <p:spPr bwMode="auto">
              <a:xfrm>
                <a:off x="1848015" y="4029529"/>
                <a:ext cx="1043409" cy="491016"/>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rgbClr val="000000"/>
                    </a:solidFill>
                    <a:effectLst/>
                    <a:latin typeface="Palatino Linotype" pitchFamily="18" charset="0"/>
                    <a:ea typeface="Calibri" pitchFamily="34" charset="0"/>
                    <a:cs typeface="Arial" pitchFamily="34" charset="0"/>
                  </a:rPr>
                  <a:t>zelden</a:t>
                </a:r>
                <a:endParaRPr kumimoji="0" lang="en-US" sz="1600" b="0" i="0" u="none" strike="noStrike" cap="none" normalizeH="0" baseline="0" dirty="0" smtClean="0">
                  <a:ln>
                    <a:noFill/>
                  </a:ln>
                  <a:solidFill>
                    <a:schemeClr val="tx1"/>
                  </a:solidFill>
                  <a:effectLst/>
                  <a:latin typeface="Palatino Linotype" pitchFamily="18" charset="0"/>
                </a:endParaRPr>
              </a:p>
            </p:txBody>
          </p:sp>
          <p:sp>
            <p:nvSpPr>
              <p:cNvPr id="33" name="Line 6"/>
              <p:cNvSpPr>
                <a:spLocks noChangeShapeType="1"/>
              </p:cNvSpPr>
              <p:nvPr/>
            </p:nvSpPr>
            <p:spPr bwMode="auto">
              <a:xfrm>
                <a:off x="5939815" y="363958"/>
                <a:ext cx="680830" cy="0"/>
              </a:xfrm>
              <a:prstGeom prst="line">
                <a:avLst/>
              </a:prstGeom>
              <a:solidFill>
                <a:schemeClr val="bg1"/>
              </a:solid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4" name="Line 5"/>
              <p:cNvSpPr>
                <a:spLocks noChangeShapeType="1"/>
              </p:cNvSpPr>
              <p:nvPr/>
            </p:nvSpPr>
            <p:spPr bwMode="auto">
              <a:xfrm>
                <a:off x="5939815" y="772001"/>
                <a:ext cx="680830" cy="0"/>
              </a:xfrm>
              <a:prstGeom prst="line">
                <a:avLst/>
              </a:prstGeom>
              <a:solidFill>
                <a:schemeClr val="bg1"/>
              </a:solidFill>
              <a:ln w="9525">
                <a:solidFill>
                  <a:srgbClr val="000000"/>
                </a:solidFill>
                <a:prstDash val="dashDot"/>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5" name="Text Box 4"/>
              <p:cNvSpPr txBox="1">
                <a:spLocks noChangeArrowheads="1"/>
              </p:cNvSpPr>
              <p:nvPr/>
            </p:nvSpPr>
            <p:spPr bwMode="auto">
              <a:xfrm>
                <a:off x="6908016" y="198747"/>
                <a:ext cx="1227540" cy="492153"/>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Palatino Linotype" pitchFamily="18" charset="0"/>
                    <a:ea typeface="Calibri" pitchFamily="34" charset="0"/>
                    <a:cs typeface="Arial" pitchFamily="34" charset="0"/>
                  </a:rPr>
                  <a:t>docent</a:t>
                </a:r>
                <a:endParaRPr kumimoji="0" lang="en-US" sz="1600" b="0" i="0" u="none" strike="noStrike" cap="none" normalizeH="0" baseline="0" dirty="0" smtClean="0">
                  <a:ln>
                    <a:noFill/>
                  </a:ln>
                  <a:solidFill>
                    <a:schemeClr val="tx1"/>
                  </a:solidFill>
                  <a:effectLst/>
                  <a:latin typeface="Palatino Linotype" pitchFamily="18" charset="0"/>
                </a:endParaRPr>
              </a:p>
            </p:txBody>
          </p:sp>
          <p:sp>
            <p:nvSpPr>
              <p:cNvPr id="36" name="Text Box 3"/>
              <p:cNvSpPr txBox="1">
                <a:spLocks noChangeArrowheads="1"/>
              </p:cNvSpPr>
              <p:nvPr/>
            </p:nvSpPr>
            <p:spPr bwMode="auto">
              <a:xfrm>
                <a:off x="6894569" y="594480"/>
                <a:ext cx="1227540" cy="492153"/>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Palatino Linotype" pitchFamily="18" charset="0"/>
                    <a:ea typeface="Calibri" pitchFamily="34" charset="0"/>
                    <a:cs typeface="Arial" pitchFamily="34" charset="0"/>
                  </a:rPr>
                  <a:t>student</a:t>
                </a:r>
                <a:endParaRPr kumimoji="0" lang="en-US" sz="1600" b="0" i="0" u="none" strike="noStrike" cap="none" normalizeH="0" baseline="0" dirty="0" smtClean="0">
                  <a:ln>
                    <a:noFill/>
                  </a:ln>
                  <a:solidFill>
                    <a:schemeClr val="tx1"/>
                  </a:solidFill>
                  <a:effectLst/>
                  <a:latin typeface="Palatino Linotype" pitchFamily="18" charset="0"/>
                </a:endParaRPr>
              </a:p>
            </p:txBody>
          </p:sp>
          <p:sp>
            <p:nvSpPr>
              <p:cNvPr id="37" name="TextBox 36"/>
              <p:cNvSpPr txBox="1"/>
              <p:nvPr/>
            </p:nvSpPr>
            <p:spPr>
              <a:xfrm>
                <a:off x="3173506" y="4918359"/>
                <a:ext cx="1021976" cy="338554"/>
              </a:xfrm>
              <a:prstGeom prst="rect">
                <a:avLst/>
              </a:prstGeom>
              <a:noFill/>
            </p:spPr>
            <p:txBody>
              <a:bodyPr wrap="square" rtlCol="0">
                <a:spAutoFit/>
              </a:bodyPr>
              <a:lstStyle/>
              <a:p>
                <a:r>
                  <a:rPr lang="en-US" sz="1600" dirty="0" smtClean="0">
                    <a:latin typeface="Palatino Linotype" pitchFamily="18" charset="0"/>
                  </a:rPr>
                  <a:t>begin</a:t>
                </a:r>
                <a:endParaRPr lang="en-US" sz="1600" dirty="0">
                  <a:latin typeface="Palatino Linotype" pitchFamily="18" charset="0"/>
                </a:endParaRPr>
              </a:p>
            </p:txBody>
          </p:sp>
        </p:grpSp>
      </p:grpSp>
    </p:spTree>
    <p:extLst>
      <p:ext uri="{BB962C8B-B14F-4D97-AF65-F5344CB8AC3E}">
        <p14:creationId xmlns:p14="http://schemas.microsoft.com/office/powerpoint/2010/main" val="1578548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67000">
              <a:schemeClr val="bg2">
                <a:lumMod val="75000"/>
                <a:alpha val="90000"/>
              </a:schemeClr>
            </a:gs>
            <a:gs pos="87000">
              <a:schemeClr val="bg2">
                <a:lumMod val="90000"/>
              </a:schemeClr>
            </a:gs>
            <a:gs pos="92000">
              <a:schemeClr val="bg1"/>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Wat verwacht ik van jullie?</a:t>
            </a:r>
            <a:endParaRPr lang="nl-NL" dirty="0"/>
          </a:p>
        </p:txBody>
      </p:sp>
      <p:pic>
        <p:nvPicPr>
          <p:cNvPr id="5" name="Picture 4"/>
          <p:cNvPicPr>
            <a:picLocks noChangeAspect="1"/>
          </p:cNvPicPr>
          <p:nvPr/>
        </p:nvPicPr>
        <p:blipFill>
          <a:blip r:embed="rId2"/>
          <a:stretch>
            <a:fillRect/>
          </a:stretch>
        </p:blipFill>
        <p:spPr>
          <a:xfrm>
            <a:off x="5216537" y="4219148"/>
            <a:ext cx="1844306" cy="1844306"/>
          </a:xfrm>
          <a:prstGeom prst="rect">
            <a:avLst/>
          </a:prstGeom>
        </p:spPr>
      </p:pic>
      <p:pic>
        <p:nvPicPr>
          <p:cNvPr id="3074" name="Picture 2" descr="https://encrypted-tbn2.gstatic.com/images?q=tbn:ANd9GcTMtPa7cB9K4QmsOgfXXe-VGjojy3JMQt5lUZpGEyVktTHDgtAj"/>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5551" y="1417638"/>
            <a:ext cx="3526278" cy="201990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951" y="4704265"/>
            <a:ext cx="2405273" cy="1027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descr="http://www.it-staffing.nl/GetImage.ashx?d=09B4545D21F3796DC1257A7F004207FF&amp;f=be_prepare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9114" y="1332893"/>
            <a:ext cx="2381250" cy="23812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68812" y="3685920"/>
            <a:ext cx="2201552" cy="369332"/>
          </a:xfrm>
          <a:prstGeom prst="rect">
            <a:avLst/>
          </a:prstGeom>
          <a:noFill/>
        </p:spPr>
        <p:txBody>
          <a:bodyPr wrap="square" rtlCol="0">
            <a:spAutoFit/>
          </a:bodyPr>
          <a:lstStyle/>
          <a:p>
            <a:r>
              <a:rPr lang="nl-NL" dirty="0" smtClean="0"/>
              <a:t>Voorbereiding</a:t>
            </a:r>
            <a:endParaRPr lang="nl-NL" dirty="0"/>
          </a:p>
        </p:txBody>
      </p:sp>
      <p:sp>
        <p:nvSpPr>
          <p:cNvPr id="8" name="TextBox 7"/>
          <p:cNvSpPr txBox="1"/>
          <p:nvPr/>
        </p:nvSpPr>
        <p:spPr>
          <a:xfrm>
            <a:off x="700450" y="5803668"/>
            <a:ext cx="3284528" cy="369332"/>
          </a:xfrm>
          <a:prstGeom prst="rect">
            <a:avLst/>
          </a:prstGeom>
          <a:noFill/>
        </p:spPr>
        <p:txBody>
          <a:bodyPr wrap="square" rtlCol="0">
            <a:spAutoFit/>
          </a:bodyPr>
          <a:lstStyle/>
          <a:p>
            <a:r>
              <a:rPr lang="nl-NL" dirty="0" smtClean="0"/>
              <a:t>Verhinderd? </a:t>
            </a:r>
            <a:r>
              <a:rPr lang="nl-NL" dirty="0" smtClean="0">
                <a:sym typeface="Wingdings" panose="05000000000000000000" pitchFamily="2" charset="2"/>
              </a:rPr>
              <a:t> Afmelden</a:t>
            </a:r>
            <a:endParaRPr lang="nl-NL" dirty="0"/>
          </a:p>
        </p:txBody>
      </p:sp>
      <p:sp>
        <p:nvSpPr>
          <p:cNvPr id="9" name="TextBox 8"/>
          <p:cNvSpPr txBox="1"/>
          <p:nvPr/>
        </p:nvSpPr>
        <p:spPr>
          <a:xfrm>
            <a:off x="5334492" y="3542105"/>
            <a:ext cx="2178755" cy="369332"/>
          </a:xfrm>
          <a:prstGeom prst="rect">
            <a:avLst/>
          </a:prstGeom>
          <a:noFill/>
        </p:spPr>
        <p:txBody>
          <a:bodyPr wrap="square" rtlCol="0">
            <a:spAutoFit/>
          </a:bodyPr>
          <a:lstStyle/>
          <a:p>
            <a:r>
              <a:rPr lang="nl-NL" dirty="0" smtClean="0"/>
              <a:t>Vragen stellen</a:t>
            </a:r>
            <a:endParaRPr lang="nl-NL" dirty="0"/>
          </a:p>
        </p:txBody>
      </p:sp>
      <p:sp>
        <p:nvSpPr>
          <p:cNvPr id="10" name="TextBox 9"/>
          <p:cNvSpPr txBox="1"/>
          <p:nvPr/>
        </p:nvSpPr>
        <p:spPr>
          <a:xfrm>
            <a:off x="5216537" y="6186499"/>
            <a:ext cx="2927620" cy="369332"/>
          </a:xfrm>
          <a:prstGeom prst="rect">
            <a:avLst/>
          </a:prstGeom>
          <a:noFill/>
        </p:spPr>
        <p:txBody>
          <a:bodyPr wrap="square" rtlCol="0">
            <a:spAutoFit/>
          </a:bodyPr>
          <a:lstStyle/>
          <a:p>
            <a:r>
              <a:rPr lang="nl-NL" dirty="0" smtClean="0"/>
              <a:t>Fouten maken</a:t>
            </a:r>
            <a:endParaRPr lang="nl-NL" dirty="0"/>
          </a:p>
        </p:txBody>
      </p:sp>
    </p:spTree>
    <p:extLst>
      <p:ext uri="{BB962C8B-B14F-4D97-AF65-F5344CB8AC3E}">
        <p14:creationId xmlns:p14="http://schemas.microsoft.com/office/powerpoint/2010/main" val="184628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Inhoud</a:t>
            </a:r>
            <a:r>
              <a:rPr lang="en-US" dirty="0" smtClean="0"/>
              <a:t> ABV Semester 1</a:t>
            </a:r>
            <a:endParaRPr lang="nl-NL" dirty="0"/>
          </a:p>
        </p:txBody>
      </p:sp>
      <p:pic>
        <p:nvPicPr>
          <p:cNvPr id="921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84" t="20737" r="62769" b="18230"/>
          <a:stretch/>
        </p:blipFill>
        <p:spPr bwMode="auto">
          <a:xfrm>
            <a:off x="-1" y="1442166"/>
            <a:ext cx="9143999" cy="4978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rot="21345649">
            <a:off x="362139" y="1692998"/>
            <a:ext cx="2734146" cy="646331"/>
          </a:xfrm>
          <a:prstGeom prst="rect">
            <a:avLst/>
          </a:prstGeom>
          <a:noFill/>
          <a:ln w="28575">
            <a:solidFill>
              <a:srgbClr val="FF0000"/>
            </a:solidFill>
          </a:ln>
        </p:spPr>
        <p:txBody>
          <a:bodyPr wrap="square" rtlCol="0">
            <a:spAutoFit/>
          </a:bodyPr>
          <a:lstStyle/>
          <a:p>
            <a:r>
              <a:rPr lang="nl-NL" dirty="0" smtClean="0"/>
              <a:t>Volledige programma op Blackboard</a:t>
            </a:r>
            <a:endParaRPr lang="nl-NL" dirty="0"/>
          </a:p>
        </p:txBody>
      </p:sp>
    </p:spTree>
    <p:extLst>
      <p:ext uri="{BB962C8B-B14F-4D97-AF65-F5344CB8AC3E}">
        <p14:creationId xmlns:p14="http://schemas.microsoft.com/office/powerpoint/2010/main" val="159197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a:t>
            </a:r>
            <a:r>
              <a:rPr lang="en-US" dirty="0" err="1" smtClean="0"/>
              <a:t>Faciliteitencheck</a:t>
            </a:r>
            <a:endParaRPr lang="en-US" dirty="0"/>
          </a:p>
        </p:txBody>
      </p:sp>
      <p:sp>
        <p:nvSpPr>
          <p:cNvPr id="3" name="Content Placeholder 2"/>
          <p:cNvSpPr>
            <a:spLocks noGrp="1"/>
          </p:cNvSpPr>
          <p:nvPr>
            <p:ph idx="1"/>
          </p:nvPr>
        </p:nvSpPr>
        <p:spPr>
          <a:xfrm>
            <a:off x="457200" y="1473958"/>
            <a:ext cx="8229600" cy="4310432"/>
          </a:xfrm>
        </p:spPr>
        <p:txBody>
          <a:bodyPr/>
          <a:lstStyle/>
          <a:p>
            <a:endParaRPr lang="nl-NL" dirty="0" smtClean="0">
              <a:solidFill>
                <a:srgbClr val="FF0000"/>
              </a:solidFill>
            </a:endParaRPr>
          </a:p>
          <a:p>
            <a:endParaRPr lang="nl-NL" dirty="0">
              <a:solidFill>
                <a:srgbClr val="FF0000"/>
              </a:solidFill>
            </a:endParaRPr>
          </a:p>
          <a:p>
            <a:endParaRPr lang="nl-NL" dirty="0" smtClean="0">
              <a:solidFill>
                <a:srgbClr val="FF0000"/>
              </a:solidFill>
            </a:endParaRPr>
          </a:p>
          <a:p>
            <a:endParaRPr lang="nl-NL" dirty="0">
              <a:solidFill>
                <a:srgbClr val="FF0000"/>
              </a:solidFill>
            </a:endParaRPr>
          </a:p>
          <a:p>
            <a:endParaRPr lang="nl-NL" dirty="0" smtClean="0">
              <a:solidFill>
                <a:srgbClr val="FF0000"/>
              </a:solidFill>
            </a:endParaRPr>
          </a:p>
          <a:p>
            <a:endParaRPr lang="nl-NL" dirty="0" smtClean="0"/>
          </a:p>
          <a:p>
            <a:r>
              <a:rPr lang="nl-NL" dirty="0" smtClean="0"/>
              <a:t>Zie studiestarter voor belangrijke info</a:t>
            </a:r>
          </a:p>
          <a:p>
            <a:r>
              <a:rPr lang="nl-NL" dirty="0" smtClean="0"/>
              <a:t>TO WG 2: Checklist faciliteiten</a:t>
            </a:r>
            <a:endParaRPr lang="en-US"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5728" y="1566154"/>
            <a:ext cx="5323554" cy="29877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82572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Overzicht werkgroep 1</a:t>
            </a:r>
            <a:endParaRPr lang="nl-NL" dirty="0"/>
          </a:p>
        </p:txBody>
      </p:sp>
      <p:sp>
        <p:nvSpPr>
          <p:cNvPr id="3" name="Content Placeholder 2"/>
          <p:cNvSpPr>
            <a:spLocks noGrp="1"/>
          </p:cNvSpPr>
          <p:nvPr>
            <p:ph idx="1"/>
          </p:nvPr>
        </p:nvSpPr>
        <p:spPr/>
        <p:txBody>
          <a:bodyPr/>
          <a:lstStyle/>
          <a:p>
            <a:r>
              <a:rPr lang="nl-NL" dirty="0" smtClean="0"/>
              <a:t>Kennismaking</a:t>
            </a:r>
          </a:p>
          <a:p>
            <a:r>
              <a:rPr lang="nl-NL" dirty="0" smtClean="0"/>
              <a:t>Introductie in Academische Basisvaardigheden</a:t>
            </a:r>
          </a:p>
          <a:p>
            <a:r>
              <a:rPr lang="nl-NL" dirty="0" smtClean="0"/>
              <a:t>Introductie </a:t>
            </a:r>
            <a:r>
              <a:rPr lang="nl-NL" dirty="0" err="1" smtClean="0"/>
              <a:t>Onderzoeksbeschrijving</a:t>
            </a:r>
            <a:r>
              <a:rPr lang="nl-NL" dirty="0" smtClean="0"/>
              <a:t> (OB)</a:t>
            </a:r>
          </a:p>
          <a:p>
            <a:endParaRPr lang="nl-NL" dirty="0" smtClean="0"/>
          </a:p>
          <a:p>
            <a:r>
              <a:rPr lang="nl-NL" dirty="0" smtClean="0"/>
              <a:t>Nabespreken artikel thuisopdracht</a:t>
            </a:r>
            <a:endParaRPr lang="nl-NL" dirty="0"/>
          </a:p>
          <a:p>
            <a:r>
              <a:rPr lang="nl-NL" dirty="0" smtClean="0"/>
              <a:t>Intro thuisopdrachten volgende week</a:t>
            </a:r>
            <a:endParaRPr lang="nl-NL"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ctrTitle"/>
          </p:nvPr>
        </p:nvSpPr>
        <p:spPr/>
        <p:txBody>
          <a:bodyPr/>
          <a:lstStyle/>
          <a:p>
            <a:r>
              <a:rPr lang="en-US" dirty="0" err="1" smtClean="0"/>
              <a:t>Introductie</a:t>
            </a:r>
            <a:r>
              <a:rPr lang="en-US" dirty="0" smtClean="0"/>
              <a:t> OB</a:t>
            </a:r>
          </a:p>
        </p:txBody>
      </p:sp>
      <p:sp>
        <p:nvSpPr>
          <p:cNvPr id="15363" name="Ondertitel 2"/>
          <p:cNvSpPr>
            <a:spLocks noGrp="1"/>
          </p:cNvSpPr>
          <p:nvPr>
            <p:ph type="subTitle" idx="1"/>
          </p:nvPr>
        </p:nvSpPr>
        <p:spPr/>
        <p:txBody>
          <a:bodyPr/>
          <a:lstStyle/>
          <a:p>
            <a:endParaRPr lang="en-US" smtClean="0"/>
          </a:p>
        </p:txBody>
      </p:sp>
      <p:sp>
        <p:nvSpPr>
          <p:cNvPr id="4" name="Content Placeholder 2"/>
          <p:cNvSpPr txBox="1">
            <a:spLocks/>
          </p:cNvSpPr>
          <p:nvPr/>
        </p:nvSpPr>
        <p:spPr bwMode="auto">
          <a:xfrm>
            <a:off x="3966357" y="5142016"/>
            <a:ext cx="5177643" cy="17159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r>
              <a:rPr lang="nl-NL" sz="1800" dirty="0" smtClean="0">
                <a:solidFill>
                  <a:schemeClr val="bg1">
                    <a:lumMod val="50000"/>
                  </a:schemeClr>
                </a:solidFill>
              </a:rPr>
              <a:t>Kennismaking</a:t>
            </a:r>
          </a:p>
          <a:p>
            <a:pPr marL="457200" indent="-457200" algn="l">
              <a:buFont typeface="Arial" panose="020B0604020202020204" pitchFamily="34" charset="0"/>
              <a:buChar char="•"/>
            </a:pPr>
            <a:r>
              <a:rPr lang="nl-NL" sz="1800" dirty="0" smtClean="0">
                <a:solidFill>
                  <a:schemeClr val="bg1">
                    <a:lumMod val="50000"/>
                  </a:schemeClr>
                </a:solidFill>
              </a:rPr>
              <a:t>Introductie in Academische Basisvaardigheden</a:t>
            </a:r>
          </a:p>
          <a:p>
            <a:pPr marL="457200" indent="-457200" algn="l">
              <a:buFont typeface="Arial" panose="020B0604020202020204" pitchFamily="34" charset="0"/>
              <a:buChar char="•"/>
            </a:pPr>
            <a:r>
              <a:rPr lang="nl-NL" sz="1800" b="1" dirty="0" smtClean="0"/>
              <a:t>Introductie </a:t>
            </a:r>
            <a:r>
              <a:rPr lang="nl-NL" sz="1800" b="1" dirty="0" err="1" smtClean="0"/>
              <a:t>Onderzoeksbeschrijving</a:t>
            </a:r>
            <a:r>
              <a:rPr lang="nl-NL" sz="1800" b="1" dirty="0" smtClean="0"/>
              <a:t> (OB)</a:t>
            </a:r>
          </a:p>
          <a:p>
            <a:pPr marL="457200" indent="-457200" algn="l">
              <a:buFont typeface="Arial" panose="020B0604020202020204" pitchFamily="34" charset="0"/>
              <a:buChar char="•"/>
            </a:pPr>
            <a:r>
              <a:rPr lang="nl-NL" sz="1800" dirty="0" smtClean="0">
                <a:solidFill>
                  <a:schemeClr val="bg1">
                    <a:lumMod val="50000"/>
                  </a:schemeClr>
                </a:solidFill>
              </a:rPr>
              <a:t>Nabespreken artikel thuisopdracht</a:t>
            </a:r>
          </a:p>
          <a:p>
            <a:pPr marL="457200" indent="-457200" algn="l">
              <a:buFont typeface="Arial" panose="020B0604020202020204" pitchFamily="34" charset="0"/>
              <a:buChar char="•"/>
            </a:pPr>
            <a:r>
              <a:rPr lang="nl-NL" sz="1800" dirty="0" smtClean="0">
                <a:solidFill>
                  <a:schemeClr val="bg1">
                    <a:lumMod val="50000"/>
                  </a:schemeClr>
                </a:solidFill>
              </a:rPr>
              <a:t>Intro thuisopdrachten volgende week</a:t>
            </a:r>
            <a:endParaRPr lang="nl-NL" sz="1800" dirty="0">
              <a:solidFill>
                <a:schemeClr val="bg1">
                  <a:lumMod val="50000"/>
                </a:schemeClr>
              </a:solidFill>
            </a:endParaRPr>
          </a:p>
        </p:txBody>
      </p:sp>
    </p:spTree>
    <p:extLst>
      <p:ext uri="{BB962C8B-B14F-4D97-AF65-F5344CB8AC3E}">
        <p14:creationId xmlns:p14="http://schemas.microsoft.com/office/powerpoint/2010/main" val="629159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Onderzoeksbeschrijving (OB)</a:t>
            </a:r>
            <a:endParaRPr lang="nl-NL" smtClean="0"/>
          </a:p>
        </p:txBody>
      </p:sp>
      <p:sp>
        <p:nvSpPr>
          <p:cNvPr id="3" name="Content Placeholder 2"/>
          <p:cNvSpPr>
            <a:spLocks noGrp="1"/>
          </p:cNvSpPr>
          <p:nvPr>
            <p:ph idx="1"/>
          </p:nvPr>
        </p:nvSpPr>
        <p:spPr>
          <a:xfrm>
            <a:off x="457200" y="1417638"/>
            <a:ext cx="8229600" cy="4525963"/>
          </a:xfrm>
        </p:spPr>
        <p:txBody>
          <a:bodyPr/>
          <a:lstStyle/>
          <a:p>
            <a:pPr>
              <a:buFont typeface="Arial" charset="0"/>
              <a:buNone/>
              <a:defRPr/>
            </a:pPr>
            <a:r>
              <a:rPr lang="en-US" sz="2800" dirty="0" smtClean="0"/>
              <a:t>De </a:t>
            </a:r>
            <a:r>
              <a:rPr lang="en-US" sz="2800" dirty="0" err="1" smtClean="0"/>
              <a:t>opdracht</a:t>
            </a:r>
            <a:r>
              <a:rPr lang="en-US" sz="2800" dirty="0" smtClean="0"/>
              <a:t> in </a:t>
            </a:r>
            <a:r>
              <a:rPr lang="en-US" sz="2800" dirty="0"/>
              <a:t>4</a:t>
            </a:r>
            <a:r>
              <a:rPr lang="en-US" sz="2800" dirty="0" smtClean="0"/>
              <a:t> </a:t>
            </a:r>
            <a:r>
              <a:rPr lang="en-US" sz="2800" dirty="0" err="1" smtClean="0"/>
              <a:t>stappen</a:t>
            </a:r>
            <a:r>
              <a:rPr lang="en-US" sz="2800" dirty="0" smtClean="0"/>
              <a:t>: </a:t>
            </a:r>
          </a:p>
          <a:p>
            <a:pPr marL="514350" indent="-514350">
              <a:buFont typeface="+mj-lt"/>
              <a:buAutoNum type="arabicPeriod"/>
              <a:defRPr/>
            </a:pPr>
            <a:r>
              <a:rPr lang="en-US" sz="2800" dirty="0" err="1"/>
              <a:t>H</a:t>
            </a:r>
            <a:r>
              <a:rPr lang="en-US" sz="2800" dirty="0" err="1" smtClean="0"/>
              <a:t>erkennen</a:t>
            </a:r>
            <a:r>
              <a:rPr lang="en-US" sz="2800" dirty="0" smtClean="0"/>
              <a:t> </a:t>
            </a:r>
            <a:r>
              <a:rPr lang="en-US" sz="2800" dirty="0" err="1" smtClean="0"/>
              <a:t>empirische</a:t>
            </a:r>
            <a:r>
              <a:rPr lang="en-US" sz="2800" dirty="0" smtClean="0"/>
              <a:t> </a:t>
            </a:r>
            <a:r>
              <a:rPr lang="en-US" sz="2800" dirty="0" err="1" smtClean="0"/>
              <a:t>cyclus</a:t>
            </a:r>
            <a:r>
              <a:rPr lang="en-US" sz="2800" dirty="0" smtClean="0"/>
              <a:t> (EC) in het </a:t>
            </a:r>
            <a:r>
              <a:rPr lang="en-US" sz="2800" dirty="0" err="1" smtClean="0"/>
              <a:t>artikel</a:t>
            </a:r>
            <a:r>
              <a:rPr lang="en-US" sz="2800" dirty="0" smtClean="0"/>
              <a:t> en </a:t>
            </a:r>
            <a:r>
              <a:rPr lang="en-US" sz="2800" dirty="0" err="1" smtClean="0"/>
              <a:t>inhoud</a:t>
            </a:r>
            <a:r>
              <a:rPr lang="en-US" sz="2800" dirty="0" smtClean="0"/>
              <a:t> </a:t>
            </a:r>
            <a:r>
              <a:rPr lang="en-US" sz="2800" dirty="0" err="1" smtClean="0"/>
              <a:t>begrijpen</a:t>
            </a:r>
            <a:endParaRPr lang="en-US" sz="2800" dirty="0" smtClean="0"/>
          </a:p>
          <a:p>
            <a:pPr marL="514350" indent="-514350">
              <a:buFont typeface="+mj-lt"/>
              <a:buAutoNum type="arabicPeriod"/>
              <a:defRPr/>
            </a:pPr>
            <a:r>
              <a:rPr lang="en-US" sz="2800" dirty="0" err="1" smtClean="0"/>
              <a:t>Schrijven</a:t>
            </a:r>
            <a:r>
              <a:rPr lang="en-US" sz="2800" dirty="0" smtClean="0"/>
              <a:t> </a:t>
            </a:r>
            <a:r>
              <a:rPr lang="en-US" sz="2800" dirty="0" err="1" smtClean="0"/>
              <a:t>feedbackversie</a:t>
            </a:r>
            <a:endParaRPr lang="en-US" sz="2800" dirty="0" smtClean="0"/>
          </a:p>
          <a:p>
            <a:pPr marL="901700" lvl="1" indent="-363538">
              <a:defRPr/>
            </a:pPr>
            <a:r>
              <a:rPr lang="en-US" dirty="0" err="1" smtClean="0"/>
              <a:t>empirische</a:t>
            </a:r>
            <a:r>
              <a:rPr lang="en-US" dirty="0" smtClean="0"/>
              <a:t> </a:t>
            </a:r>
            <a:r>
              <a:rPr lang="en-US" dirty="0" err="1" smtClean="0"/>
              <a:t>cyclus</a:t>
            </a:r>
            <a:endParaRPr lang="en-US" dirty="0" smtClean="0"/>
          </a:p>
          <a:p>
            <a:pPr marL="901700" lvl="1" indent="-363538">
              <a:defRPr/>
            </a:pPr>
            <a:r>
              <a:rPr lang="en-US" dirty="0" err="1" smtClean="0"/>
              <a:t>toepassen</a:t>
            </a:r>
            <a:r>
              <a:rPr lang="en-US" dirty="0" smtClean="0"/>
              <a:t> </a:t>
            </a:r>
            <a:r>
              <a:rPr lang="en-US" dirty="0" err="1" smtClean="0"/>
              <a:t>zandlopermodel</a:t>
            </a:r>
            <a:r>
              <a:rPr lang="en-US" dirty="0" smtClean="0"/>
              <a:t> (</a:t>
            </a:r>
            <a:r>
              <a:rPr lang="en-US" dirty="0" err="1" smtClean="0"/>
              <a:t>zie</a:t>
            </a:r>
            <a:r>
              <a:rPr lang="en-US" dirty="0" smtClean="0"/>
              <a:t> </a:t>
            </a:r>
            <a:r>
              <a:rPr lang="en-US" dirty="0" err="1" smtClean="0"/>
              <a:t>handleiding</a:t>
            </a:r>
            <a:r>
              <a:rPr lang="en-US" dirty="0" smtClean="0"/>
              <a:t>)</a:t>
            </a:r>
          </a:p>
          <a:p>
            <a:pPr marL="901700" lvl="1" indent="-363538">
              <a:defRPr/>
            </a:pPr>
            <a:r>
              <a:rPr lang="en-US" dirty="0" err="1" smtClean="0"/>
              <a:t>wetenschappelijk</a:t>
            </a:r>
            <a:r>
              <a:rPr lang="en-US" dirty="0" smtClean="0"/>
              <a:t> </a:t>
            </a:r>
            <a:r>
              <a:rPr lang="en-US" dirty="0" err="1" smtClean="0"/>
              <a:t>taalgebruik</a:t>
            </a:r>
            <a:endParaRPr lang="en-US" dirty="0" smtClean="0"/>
          </a:p>
          <a:p>
            <a:pPr marL="0" indent="0">
              <a:buNone/>
              <a:defRPr/>
            </a:pPr>
            <a:r>
              <a:rPr lang="nl-NL" sz="2800" dirty="0" smtClean="0"/>
              <a:t>3. Uitleg beoordeling en WO knelpunten</a:t>
            </a:r>
          </a:p>
          <a:p>
            <a:pPr marL="0" indent="0">
              <a:buNone/>
              <a:defRPr/>
            </a:pPr>
            <a:r>
              <a:rPr lang="nl-NL" sz="2800" dirty="0" smtClean="0"/>
              <a:t>4. Verwerken feedback en schrijven eindversie</a:t>
            </a:r>
            <a:endParaRPr lang="nl-NL" sz="2800" dirty="0"/>
          </a:p>
        </p:txBody>
      </p:sp>
    </p:spTree>
    <p:extLst>
      <p:ext uri="{BB962C8B-B14F-4D97-AF65-F5344CB8AC3E}">
        <p14:creationId xmlns:p14="http://schemas.microsoft.com/office/powerpoint/2010/main" val="3099527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Zie ook het voorbeeld op Blackboard</a:t>
            </a:r>
            <a:endParaRPr lang="nl-NL" dirty="0"/>
          </a:p>
        </p:txBody>
      </p:sp>
      <p:sp>
        <p:nvSpPr>
          <p:cNvPr id="3" name="Content Placeholder 2"/>
          <p:cNvSpPr>
            <a:spLocks noGrp="1"/>
          </p:cNvSpPr>
          <p:nvPr>
            <p:ph idx="1"/>
          </p:nvPr>
        </p:nvSpPr>
        <p:spPr/>
        <p:txBody>
          <a:bodyPr/>
          <a:lstStyle/>
          <a:p>
            <a:r>
              <a:rPr lang="nl-NL" dirty="0" smtClean="0"/>
              <a:t>Let vooral op de structuur!</a:t>
            </a:r>
            <a:endParaRPr lang="nl-NL" dirty="0"/>
          </a:p>
        </p:txBody>
      </p:sp>
    </p:spTree>
    <p:extLst>
      <p:ext uri="{BB962C8B-B14F-4D97-AF65-F5344CB8AC3E}">
        <p14:creationId xmlns:p14="http://schemas.microsoft.com/office/powerpoint/2010/main" val="39974816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Over de auteurs</a:t>
            </a:r>
            <a:endParaRPr lang="nl-NL" dirty="0"/>
          </a:p>
        </p:txBody>
      </p:sp>
      <p:sp>
        <p:nvSpPr>
          <p:cNvPr id="3" name="Content Placeholder 2"/>
          <p:cNvSpPr>
            <a:spLocks noGrp="1"/>
          </p:cNvSpPr>
          <p:nvPr>
            <p:ph idx="1"/>
          </p:nvPr>
        </p:nvSpPr>
        <p:spPr/>
        <p:txBody>
          <a:bodyPr/>
          <a:lstStyle/>
          <a:p>
            <a:r>
              <a:rPr lang="nl-NL" dirty="0" err="1" smtClean="0"/>
              <a:t>Xiaojing</a:t>
            </a:r>
            <a:r>
              <a:rPr lang="nl-NL" dirty="0" smtClean="0"/>
              <a:t> </a:t>
            </a:r>
            <a:r>
              <a:rPr lang="nl-NL" dirty="0" err="1" smtClean="0"/>
              <a:t>Xu</a:t>
            </a:r>
            <a:r>
              <a:rPr lang="nl-NL" dirty="0" smtClean="0"/>
              <a:t>: 		masterstudente</a:t>
            </a:r>
          </a:p>
          <a:p>
            <a:r>
              <a:rPr lang="nl-NL" dirty="0" err="1" smtClean="0"/>
              <a:t>Xiangyu</a:t>
            </a:r>
            <a:r>
              <a:rPr lang="nl-NL" dirty="0" smtClean="0"/>
              <a:t> </a:t>
            </a:r>
            <a:r>
              <a:rPr lang="nl-NL" dirty="0" err="1" smtClean="0"/>
              <a:t>Zuo</a:t>
            </a:r>
            <a:r>
              <a:rPr lang="nl-NL" dirty="0" smtClean="0"/>
              <a:t>: 		?</a:t>
            </a:r>
          </a:p>
          <a:p>
            <a:r>
              <a:rPr lang="nl-NL" dirty="0" err="1" smtClean="0"/>
              <a:t>Xiaoying</a:t>
            </a:r>
            <a:r>
              <a:rPr lang="nl-NL" dirty="0" smtClean="0"/>
              <a:t> Wang: 	professor in radiologie</a:t>
            </a:r>
          </a:p>
          <a:p>
            <a:r>
              <a:rPr lang="nl-NL" dirty="0" err="1" smtClean="0"/>
              <a:t>Shihui</a:t>
            </a:r>
            <a:r>
              <a:rPr lang="nl-NL" dirty="0" smtClean="0"/>
              <a:t> </a:t>
            </a:r>
            <a:r>
              <a:rPr lang="nl-NL" dirty="0" err="1" smtClean="0"/>
              <a:t>Han</a:t>
            </a:r>
            <a:r>
              <a:rPr lang="nl-NL" dirty="0" smtClean="0"/>
              <a:t>: 		professor in cognitieve 				neurowetenschappen</a:t>
            </a:r>
            <a:endParaRPr lang="nl-NL" dirty="0"/>
          </a:p>
        </p:txBody>
      </p:sp>
      <p:pic>
        <p:nvPicPr>
          <p:cNvPr id="4" name="Picture 3" descr="Han Shihui"/>
          <p:cNvPicPr/>
          <p:nvPr/>
        </p:nvPicPr>
        <p:blipFill>
          <a:blip r:embed="rId3">
            <a:extLst>
              <a:ext uri="{28A0092B-C50C-407E-A947-70E740481C1C}">
                <a14:useLocalDpi xmlns:a14="http://schemas.microsoft.com/office/drawing/2010/main" val="0"/>
              </a:ext>
            </a:extLst>
          </a:blip>
          <a:srcRect/>
          <a:stretch>
            <a:fillRect/>
          </a:stretch>
        </p:blipFill>
        <p:spPr bwMode="auto">
          <a:xfrm>
            <a:off x="4202430" y="4485799"/>
            <a:ext cx="2476500" cy="2038350"/>
          </a:xfrm>
          <a:prstGeom prst="rect">
            <a:avLst/>
          </a:prstGeom>
          <a:noFill/>
          <a:ln>
            <a:noFill/>
          </a:ln>
        </p:spPr>
      </p:pic>
      <p:cxnSp>
        <p:nvCxnSpPr>
          <p:cNvPr id="6" name="Straight Arrow Connector 5"/>
          <p:cNvCxnSpPr/>
          <p:nvPr/>
        </p:nvCxnSpPr>
        <p:spPr>
          <a:xfrm>
            <a:off x="2819400" y="3749040"/>
            <a:ext cx="1383030" cy="99060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57200" y="4369733"/>
            <a:ext cx="3703320" cy="1938992"/>
          </a:xfrm>
          <a:prstGeom prst="rect">
            <a:avLst/>
          </a:prstGeom>
          <a:noFill/>
        </p:spPr>
        <p:txBody>
          <a:bodyPr wrap="square" rtlCol="0">
            <a:spAutoFit/>
          </a:bodyPr>
          <a:lstStyle/>
          <a:p>
            <a:r>
              <a:rPr lang="nl-NL" sz="2400" dirty="0"/>
              <a:t>master thesis over genderstereotypen van sociaal gedrag en activiteit in de </a:t>
            </a:r>
            <a:r>
              <a:rPr lang="nl-NL" sz="2400" dirty="0" err="1"/>
              <a:t>precuneus</a:t>
            </a:r>
            <a:r>
              <a:rPr lang="nl-NL" sz="2400" dirty="0"/>
              <a:t> &amp; </a:t>
            </a:r>
            <a:r>
              <a:rPr lang="nl-NL" sz="2400" dirty="0" err="1"/>
              <a:t>anterior</a:t>
            </a:r>
            <a:r>
              <a:rPr lang="nl-NL" sz="2400" dirty="0"/>
              <a:t> </a:t>
            </a:r>
            <a:r>
              <a:rPr lang="nl-NL" sz="2400" dirty="0" err="1"/>
              <a:t>cingulate</a:t>
            </a:r>
            <a:endParaRPr lang="nl-NL" sz="2400" dirty="0"/>
          </a:p>
        </p:txBody>
      </p:sp>
    </p:spTree>
    <p:extLst>
      <p:ext uri="{BB962C8B-B14F-4D97-AF65-F5344CB8AC3E}">
        <p14:creationId xmlns:p14="http://schemas.microsoft.com/office/powerpoint/2010/main" val="3637484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9" grpId="0" uiExpand="1"/>
      <p:bldP spid="9"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p:cNvSpPr>
            <a:spLocks noGrp="1"/>
          </p:cNvSpPr>
          <p:nvPr>
            <p:ph type="title"/>
          </p:nvPr>
        </p:nvSpPr>
        <p:spPr>
          <a:xfrm>
            <a:off x="465138" y="2606675"/>
            <a:ext cx="8229600" cy="1143000"/>
          </a:xfrm>
        </p:spPr>
        <p:txBody>
          <a:bodyPr/>
          <a:lstStyle/>
          <a:p>
            <a:r>
              <a:rPr lang="en-US" dirty="0" err="1" smtClean="0"/>
              <a:t>Nabespreking</a:t>
            </a:r>
            <a:r>
              <a:rPr lang="en-US" dirty="0" smtClean="0"/>
              <a:t> TO PB</a:t>
            </a:r>
            <a:br>
              <a:rPr lang="en-US" dirty="0" smtClean="0"/>
            </a:br>
            <a:r>
              <a:rPr lang="en-US" dirty="0"/>
              <a:t/>
            </a:r>
            <a:br>
              <a:rPr lang="en-US" dirty="0"/>
            </a:br>
            <a:r>
              <a:rPr lang="en-US" b="0" dirty="0" smtClean="0"/>
              <a:t>Hoe </a:t>
            </a:r>
            <a:r>
              <a:rPr lang="en-US" b="0" dirty="0" err="1" smtClean="0"/>
              <a:t>ging</a:t>
            </a:r>
            <a:r>
              <a:rPr lang="en-US" b="0" dirty="0" smtClean="0"/>
              <a:t> het?</a:t>
            </a:r>
          </a:p>
        </p:txBody>
      </p:sp>
    </p:spTree>
    <p:extLst>
      <p:ext uri="{BB962C8B-B14F-4D97-AF65-F5344CB8AC3E}">
        <p14:creationId xmlns:p14="http://schemas.microsoft.com/office/powerpoint/2010/main" val="19925293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Hoofdstuk 2 &amp; 3</a:t>
            </a:r>
            <a:endParaRPr lang="nl-NL" dirty="0"/>
          </a:p>
        </p:txBody>
      </p:sp>
      <p:sp>
        <p:nvSpPr>
          <p:cNvPr id="3" name="Tijdelijke aanduiding voor inhoud 2"/>
          <p:cNvSpPr>
            <a:spLocks noGrp="1"/>
          </p:cNvSpPr>
          <p:nvPr>
            <p:ph idx="1"/>
          </p:nvPr>
        </p:nvSpPr>
        <p:spPr/>
        <p:txBody>
          <a:bodyPr/>
          <a:lstStyle/>
          <a:p>
            <a:r>
              <a:rPr lang="nl-NL" dirty="0" smtClean="0"/>
              <a:t>Zijn er nog vragen?</a:t>
            </a:r>
          </a:p>
          <a:p>
            <a:pPr lvl="1"/>
            <a:r>
              <a:rPr lang="nl-NL" dirty="0" smtClean="0"/>
              <a:t>Hoofdstuk 2: De empirische cyclus</a:t>
            </a:r>
          </a:p>
          <a:p>
            <a:pPr lvl="1"/>
            <a:r>
              <a:rPr lang="nl-NL" dirty="0" smtClean="0"/>
              <a:t>Hoofdstuk 3: Structuur wetenschappelijke verslaglegging</a:t>
            </a:r>
            <a:endParaRPr lang="nl-NL" dirty="0"/>
          </a:p>
        </p:txBody>
      </p:sp>
    </p:spTree>
    <p:extLst>
      <p:ext uri="{BB962C8B-B14F-4D97-AF65-F5344CB8AC3E}">
        <p14:creationId xmlns:p14="http://schemas.microsoft.com/office/powerpoint/2010/main" val="26828044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Het  begrip “ras”</a:t>
            </a:r>
            <a:endParaRPr lang="nl-NL" dirty="0"/>
          </a:p>
        </p:txBody>
      </p:sp>
      <p:sp>
        <p:nvSpPr>
          <p:cNvPr id="5" name="Content Placeholder 4"/>
          <p:cNvSpPr>
            <a:spLocks noGrp="1"/>
          </p:cNvSpPr>
          <p:nvPr>
            <p:ph idx="1"/>
          </p:nvPr>
        </p:nvSpPr>
        <p:spPr/>
        <p:txBody>
          <a:bodyPr/>
          <a:lstStyle/>
          <a:p>
            <a:r>
              <a:rPr lang="nl-NL" dirty="0" smtClean="0"/>
              <a:t>In het artikel wordt biologische versie van ras bedoeld.</a:t>
            </a:r>
          </a:p>
          <a:p>
            <a:endParaRPr lang="nl-NL" dirty="0"/>
          </a:p>
          <a:p>
            <a:r>
              <a:rPr lang="nl-NL" dirty="0" smtClean="0"/>
              <a:t>Geen waardeoordeel.</a:t>
            </a:r>
            <a:endParaRPr lang="nl-NL" dirty="0"/>
          </a:p>
        </p:txBody>
      </p:sp>
    </p:spTree>
    <p:extLst>
      <p:ext uri="{BB962C8B-B14F-4D97-AF65-F5344CB8AC3E}">
        <p14:creationId xmlns:p14="http://schemas.microsoft.com/office/powerpoint/2010/main" val="37697947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In groepjes nabespreken</a:t>
            </a:r>
            <a:endParaRPr lang="nl-NL" dirty="0"/>
          </a:p>
        </p:txBody>
      </p:sp>
      <p:sp>
        <p:nvSpPr>
          <p:cNvPr id="3" name="Content Placeholder 2"/>
          <p:cNvSpPr>
            <a:spLocks noGrp="1"/>
          </p:cNvSpPr>
          <p:nvPr>
            <p:ph idx="1"/>
          </p:nvPr>
        </p:nvSpPr>
        <p:spPr/>
        <p:txBody>
          <a:bodyPr/>
          <a:lstStyle/>
          <a:p>
            <a:r>
              <a:rPr lang="nl-NL" dirty="0" err="1" smtClean="0"/>
              <a:t>Highlights</a:t>
            </a:r>
            <a:r>
              <a:rPr lang="nl-NL" dirty="0" smtClean="0"/>
              <a:t> Empirische cyclus (’20)</a:t>
            </a:r>
          </a:p>
          <a:p>
            <a:pPr marL="0" indent="0">
              <a:buNone/>
            </a:pPr>
            <a:endParaRPr lang="nl-NL" dirty="0"/>
          </a:p>
          <a:p>
            <a:endParaRPr lang="nl-NL" dirty="0" smtClean="0"/>
          </a:p>
          <a:p>
            <a:r>
              <a:rPr lang="nl-NL" dirty="0" smtClean="0"/>
              <a:t>Deel 3: Inhoudelijke vragen (’20)</a:t>
            </a:r>
          </a:p>
          <a:p>
            <a:endParaRPr lang="nl-NL" dirty="0"/>
          </a:p>
          <a:p>
            <a:endParaRPr lang="nl-NL" dirty="0" smtClean="0"/>
          </a:p>
          <a:p>
            <a:pPr marL="0" indent="0">
              <a:buNone/>
            </a:pPr>
            <a:r>
              <a:rPr lang="nl-NL" dirty="0" smtClean="0"/>
              <a:t>Bij twijfel, vraag het!</a:t>
            </a:r>
          </a:p>
          <a:p>
            <a:endParaRPr lang="nl-NL" dirty="0"/>
          </a:p>
          <a:p>
            <a:endParaRPr lang="nl-NL" dirty="0" smtClean="0"/>
          </a:p>
        </p:txBody>
      </p:sp>
    </p:spTree>
    <p:extLst>
      <p:ext uri="{BB962C8B-B14F-4D97-AF65-F5344CB8AC3E}">
        <p14:creationId xmlns:p14="http://schemas.microsoft.com/office/powerpoint/2010/main" val="35658449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Highlights</a:t>
            </a:r>
            <a:endParaRPr lang="nl-NL" dirty="0"/>
          </a:p>
        </p:txBody>
      </p:sp>
      <p:sp>
        <p:nvSpPr>
          <p:cNvPr id="3" name="Content Placeholder 2"/>
          <p:cNvSpPr>
            <a:spLocks noGrp="1"/>
          </p:cNvSpPr>
          <p:nvPr>
            <p:ph idx="1"/>
          </p:nvPr>
        </p:nvSpPr>
        <p:spPr/>
        <p:txBody>
          <a:bodyPr/>
          <a:lstStyle/>
          <a:p>
            <a:r>
              <a:rPr lang="nl-NL" dirty="0" smtClean="0"/>
              <a:t>Alleen impliciete WR</a:t>
            </a:r>
          </a:p>
          <a:p>
            <a:endParaRPr lang="nl-NL" dirty="0"/>
          </a:p>
          <a:p>
            <a:r>
              <a:rPr lang="nl-NL" dirty="0" smtClean="0"/>
              <a:t>Geen voorspellingen in dit artikel.</a:t>
            </a:r>
            <a:endParaRPr lang="nl-NL" dirty="0"/>
          </a:p>
        </p:txBody>
      </p:sp>
    </p:spTree>
    <p:extLst>
      <p:ext uri="{BB962C8B-B14F-4D97-AF65-F5344CB8AC3E}">
        <p14:creationId xmlns:p14="http://schemas.microsoft.com/office/powerpoint/2010/main" val="1087964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Vraag 2</a:t>
            </a:r>
            <a:endParaRPr lang="nl-NL" dirty="0"/>
          </a:p>
        </p:txBody>
      </p:sp>
      <p:sp>
        <p:nvSpPr>
          <p:cNvPr id="3" name="Content Placeholder 2"/>
          <p:cNvSpPr>
            <a:spLocks noGrp="1"/>
          </p:cNvSpPr>
          <p:nvPr>
            <p:ph idx="1"/>
          </p:nvPr>
        </p:nvSpPr>
        <p:spPr>
          <a:xfrm>
            <a:off x="457200" y="971120"/>
            <a:ext cx="8229600" cy="4525963"/>
          </a:xfrm>
        </p:spPr>
        <p:txBody>
          <a:bodyPr/>
          <a:lstStyle/>
          <a:p>
            <a:pPr marL="0" indent="0">
              <a:buNone/>
            </a:pPr>
            <a:endParaRPr lang="nl-NL" dirty="0" smtClean="0"/>
          </a:p>
          <a:p>
            <a:pPr marL="0" indent="0">
              <a:buNone/>
            </a:pPr>
            <a:r>
              <a:rPr lang="nl-NL" dirty="0" smtClean="0"/>
              <a:t>Hypotheses:</a:t>
            </a:r>
          </a:p>
          <a:p>
            <a:pPr marL="514350" indent="-514350">
              <a:buAutoNum type="arabicParenR"/>
            </a:pPr>
            <a:r>
              <a:rPr lang="nl-NL" dirty="0" smtClean="0"/>
              <a:t>Empathische neurale respons is lager bij mensen van ander ras / out-groep.</a:t>
            </a:r>
          </a:p>
          <a:p>
            <a:pPr marL="0" indent="0">
              <a:buNone/>
            </a:pPr>
            <a:endParaRPr lang="nl-NL" dirty="0" smtClean="0"/>
          </a:p>
          <a:p>
            <a:pPr marL="514350" indent="-514350">
              <a:buAutoNum type="arabicParenR"/>
            </a:pPr>
            <a:r>
              <a:rPr lang="nl-NL" dirty="0" smtClean="0"/>
              <a:t>Dit effect zal zichtbaar zijn bij ieder ras.</a:t>
            </a:r>
            <a:endParaRPr lang="nl-NL" dirty="0"/>
          </a:p>
        </p:txBody>
      </p:sp>
    </p:spTree>
    <p:extLst>
      <p:ext uri="{BB962C8B-B14F-4D97-AF65-F5344CB8AC3E}">
        <p14:creationId xmlns:p14="http://schemas.microsoft.com/office/powerpoint/2010/main" val="22989978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Leerdoelen WG 1</a:t>
            </a:r>
            <a:endParaRPr lang="nl-NL" dirty="0"/>
          </a:p>
        </p:txBody>
      </p:sp>
      <p:sp>
        <p:nvSpPr>
          <p:cNvPr id="3" name="Content Placeholder 2"/>
          <p:cNvSpPr>
            <a:spLocks noGrp="1"/>
          </p:cNvSpPr>
          <p:nvPr>
            <p:ph idx="1"/>
          </p:nvPr>
        </p:nvSpPr>
        <p:spPr>
          <a:xfrm>
            <a:off x="457200" y="1417638"/>
            <a:ext cx="8124997" cy="4102589"/>
          </a:xfrm>
        </p:spPr>
        <p:txBody>
          <a:bodyPr>
            <a:normAutofit/>
          </a:bodyPr>
          <a:lstStyle/>
          <a:p>
            <a:r>
              <a:rPr lang="nl-NL" sz="2800" dirty="0"/>
              <a:t>Na deze werkgroep</a:t>
            </a:r>
            <a:r>
              <a:rPr lang="nl-NL" sz="2800" dirty="0" smtClean="0"/>
              <a:t>…</a:t>
            </a:r>
          </a:p>
          <a:p>
            <a:pPr lvl="1"/>
            <a:r>
              <a:rPr lang="nl-NL" sz="2400" dirty="0" smtClean="0"/>
              <a:t>weet je wie er bij jou in de groep zitten.</a:t>
            </a:r>
            <a:endParaRPr lang="nl-NL" sz="2400" dirty="0"/>
          </a:p>
          <a:p>
            <a:pPr lvl="1">
              <a:tabLst>
                <a:tab pos="987425" algn="l"/>
              </a:tabLst>
            </a:pPr>
            <a:r>
              <a:rPr lang="nl-NL" sz="2400" dirty="0" smtClean="0"/>
              <a:t>weet</a:t>
            </a:r>
            <a:r>
              <a:rPr lang="nl-NL" sz="2400" dirty="0" smtClean="0">
                <a:effectLst/>
              </a:rPr>
              <a:t> je wat het vak ABV inhoudt.</a:t>
            </a:r>
          </a:p>
          <a:p>
            <a:pPr lvl="1">
              <a:tabLst>
                <a:tab pos="987425" algn="l"/>
              </a:tabLst>
            </a:pPr>
            <a:r>
              <a:rPr lang="nl-NL" sz="2400" dirty="0" smtClean="0">
                <a:effectLst/>
              </a:rPr>
              <a:t>weet je wat een </a:t>
            </a:r>
            <a:r>
              <a:rPr lang="nl-NL" sz="2400" dirty="0" err="1" smtClean="0">
                <a:effectLst/>
              </a:rPr>
              <a:t>onderzoeksbeschrijving</a:t>
            </a:r>
            <a:r>
              <a:rPr lang="nl-NL" sz="2400" dirty="0" smtClean="0">
                <a:effectLst/>
              </a:rPr>
              <a:t> is.</a:t>
            </a:r>
          </a:p>
          <a:p>
            <a:pPr lvl="1">
              <a:tabLst>
                <a:tab pos="987425" algn="l"/>
              </a:tabLst>
            </a:pPr>
            <a:r>
              <a:rPr lang="nl-NL" sz="2400" dirty="0" smtClean="0"/>
              <a:t>weet je wat de empirische cyclus is.</a:t>
            </a:r>
          </a:p>
          <a:p>
            <a:pPr lvl="1">
              <a:tabLst>
                <a:tab pos="987425" algn="l"/>
              </a:tabLst>
            </a:pPr>
            <a:r>
              <a:rPr lang="nl-NL" sz="2400" dirty="0" smtClean="0">
                <a:effectLst/>
              </a:rPr>
              <a:t>kun je het artikel van </a:t>
            </a:r>
            <a:r>
              <a:rPr lang="nl-NL" sz="2400" dirty="0" err="1" smtClean="0">
                <a:effectLst/>
              </a:rPr>
              <a:t>Xu</a:t>
            </a:r>
            <a:r>
              <a:rPr lang="nl-NL" sz="2400" dirty="0" smtClean="0">
                <a:effectLst/>
              </a:rPr>
              <a:t> </a:t>
            </a:r>
            <a:r>
              <a:rPr lang="nl-NL" sz="2400" i="1" dirty="0" smtClean="0">
                <a:effectLst/>
              </a:rPr>
              <a:t>et al. </a:t>
            </a:r>
            <a:r>
              <a:rPr lang="nl-NL" sz="2400" dirty="0" smtClean="0"/>
              <a:t>in grote lijnen uitleggen.</a:t>
            </a:r>
          </a:p>
          <a:p>
            <a:pPr lvl="1">
              <a:tabLst>
                <a:tab pos="987425" algn="l"/>
              </a:tabLst>
            </a:pPr>
            <a:r>
              <a:rPr lang="nl-NL" sz="2400" dirty="0" smtClean="0">
                <a:effectLst/>
              </a:rPr>
              <a:t>weet je wat je voor volgende week gedaan moet hebben.</a:t>
            </a:r>
            <a:endParaRPr lang="nl-NL" sz="2400" dirty="0">
              <a:effectLst/>
            </a:endParaRPr>
          </a:p>
        </p:txBody>
      </p:sp>
    </p:spTree>
    <p:extLst>
      <p:ext uri="{BB962C8B-B14F-4D97-AF65-F5344CB8AC3E}">
        <p14:creationId xmlns:p14="http://schemas.microsoft.com/office/powerpoint/2010/main" val="9210377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Vraag 3a</a:t>
            </a:r>
            <a:endParaRPr lang="nl-NL" dirty="0"/>
          </a:p>
        </p:txBody>
      </p:sp>
      <p:pic>
        <p:nvPicPr>
          <p:cNvPr id="6146"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981" t="-1073" r="-1657" b="78084"/>
          <a:stretch/>
        </p:blipFill>
        <p:spPr bwMode="auto">
          <a:xfrm>
            <a:off x="566296" y="1500871"/>
            <a:ext cx="8011407" cy="1693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4"/>
          <a:stretch>
            <a:fillRect/>
          </a:stretch>
        </p:blipFill>
        <p:spPr>
          <a:xfrm>
            <a:off x="457200" y="3616132"/>
            <a:ext cx="4404226" cy="2937068"/>
          </a:xfrm>
          <a:prstGeom prst="rect">
            <a:avLst/>
          </a:prstGeom>
        </p:spPr>
      </p:pic>
    </p:spTree>
    <p:extLst>
      <p:ext uri="{BB962C8B-B14F-4D97-AF65-F5344CB8AC3E}">
        <p14:creationId xmlns:p14="http://schemas.microsoft.com/office/powerpoint/2010/main" val="2046271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Vraag 4</a:t>
            </a:r>
            <a:endParaRPr lang="nl-NL" dirty="0"/>
          </a:p>
        </p:txBody>
      </p:sp>
      <p:pic>
        <p:nvPicPr>
          <p:cNvPr id="6146"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258" t="22377" r="1" b="41159"/>
          <a:stretch/>
        </p:blipFill>
        <p:spPr bwMode="auto">
          <a:xfrm>
            <a:off x="659248" y="2088444"/>
            <a:ext cx="7825503" cy="2686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36980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449" t="50000" r="28402" b="25000"/>
          <a:stretch/>
        </p:blipFill>
        <p:spPr bwMode="auto">
          <a:xfrm>
            <a:off x="0" y="2116294"/>
            <a:ext cx="9144000" cy="2444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nl-NL" dirty="0" smtClean="0"/>
              <a:t>Vraag 5</a:t>
            </a:r>
            <a:endParaRPr lang="nl-NL" dirty="0"/>
          </a:p>
        </p:txBody>
      </p:sp>
      <p:sp>
        <p:nvSpPr>
          <p:cNvPr id="3" name="Content Placeholder 2"/>
          <p:cNvSpPr>
            <a:spLocks noGrp="1"/>
          </p:cNvSpPr>
          <p:nvPr>
            <p:ph idx="1"/>
          </p:nvPr>
        </p:nvSpPr>
        <p:spPr/>
        <p:txBody>
          <a:bodyPr/>
          <a:lstStyle/>
          <a:p>
            <a:endParaRPr lang="nl-NL" dirty="0" smtClean="0"/>
          </a:p>
          <a:p>
            <a:endParaRPr lang="nl-NL" dirty="0"/>
          </a:p>
          <a:p>
            <a:endParaRPr lang="nl-NL" dirty="0" smtClean="0"/>
          </a:p>
          <a:p>
            <a:endParaRPr lang="nl-NL" dirty="0"/>
          </a:p>
          <a:p>
            <a:endParaRPr lang="nl-NL" dirty="0" smtClean="0"/>
          </a:p>
          <a:p>
            <a:pPr marL="0" indent="0">
              <a:buNone/>
            </a:pPr>
            <a:endParaRPr lang="nl-NL" sz="2400" dirty="0" smtClean="0"/>
          </a:p>
        </p:txBody>
      </p:sp>
      <p:sp>
        <p:nvSpPr>
          <p:cNvPr id="7169" name="TextBox 7168"/>
          <p:cNvSpPr txBox="1"/>
          <p:nvPr/>
        </p:nvSpPr>
        <p:spPr>
          <a:xfrm>
            <a:off x="6479822" y="1105181"/>
            <a:ext cx="2528711" cy="646331"/>
          </a:xfrm>
          <a:prstGeom prst="rect">
            <a:avLst/>
          </a:prstGeom>
          <a:noFill/>
        </p:spPr>
        <p:txBody>
          <a:bodyPr wrap="square" rtlCol="0">
            <a:spAutoFit/>
          </a:bodyPr>
          <a:lstStyle/>
          <a:p>
            <a:r>
              <a:rPr lang="nl-NL" dirty="0" smtClean="0"/>
              <a:t>Geen verschil tussen in- en out-groep</a:t>
            </a:r>
            <a:endParaRPr lang="nl-NL" dirty="0"/>
          </a:p>
        </p:txBody>
      </p:sp>
      <p:sp>
        <p:nvSpPr>
          <p:cNvPr id="7171" name="Curved Right Arrow 7170"/>
          <p:cNvSpPr/>
          <p:nvPr/>
        </p:nvSpPr>
        <p:spPr>
          <a:xfrm>
            <a:off x="29633" y="3338501"/>
            <a:ext cx="152400" cy="18833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137" name="Curved Right Arrow 136"/>
          <p:cNvSpPr/>
          <p:nvPr/>
        </p:nvSpPr>
        <p:spPr>
          <a:xfrm>
            <a:off x="50800" y="3880715"/>
            <a:ext cx="152400" cy="18833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7172" name="TextBox 7171"/>
          <p:cNvSpPr txBox="1"/>
          <p:nvPr/>
        </p:nvSpPr>
        <p:spPr>
          <a:xfrm>
            <a:off x="0" y="4512538"/>
            <a:ext cx="2856088" cy="923330"/>
          </a:xfrm>
          <a:prstGeom prst="rect">
            <a:avLst/>
          </a:prstGeom>
          <a:noFill/>
        </p:spPr>
        <p:txBody>
          <a:bodyPr wrap="square" rtlCol="0">
            <a:spAutoFit/>
          </a:bodyPr>
          <a:lstStyle/>
          <a:p>
            <a:r>
              <a:rPr lang="nl-NL" dirty="0" smtClean="0"/>
              <a:t>Wel verschil tussen chinezen en </a:t>
            </a:r>
            <a:r>
              <a:rPr lang="nl-NL" dirty="0" err="1" smtClean="0"/>
              <a:t>caucasische</a:t>
            </a:r>
            <a:r>
              <a:rPr lang="nl-NL" dirty="0" smtClean="0"/>
              <a:t> mensen</a:t>
            </a:r>
            <a:endParaRPr lang="nl-NL" dirty="0"/>
          </a:p>
        </p:txBody>
      </p:sp>
      <p:sp>
        <p:nvSpPr>
          <p:cNvPr id="7173" name="Curved Down Arrow 7172"/>
          <p:cNvSpPr/>
          <p:nvPr/>
        </p:nvSpPr>
        <p:spPr>
          <a:xfrm>
            <a:off x="3239911" y="1600199"/>
            <a:ext cx="3826933" cy="647981"/>
          </a:xfrm>
          <a:prstGeom prst="curved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Tree>
    <p:extLst>
      <p:ext uri="{BB962C8B-B14F-4D97-AF65-F5344CB8AC3E}">
        <p14:creationId xmlns:p14="http://schemas.microsoft.com/office/powerpoint/2010/main" val="2210449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7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17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1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 grpId="0"/>
      <p:bldP spid="7171" grpId="0" animBg="1"/>
      <p:bldP spid="137" grpId="0" animBg="1"/>
      <p:bldP spid="7172" grpId="0"/>
      <p:bldP spid="717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Vraag 5</a:t>
            </a:r>
            <a:endParaRPr lang="nl-NL" dirty="0"/>
          </a:p>
        </p:txBody>
      </p:sp>
      <p:sp>
        <p:nvSpPr>
          <p:cNvPr id="3" name="Content Placeholder 2"/>
          <p:cNvSpPr>
            <a:spLocks noGrp="1"/>
          </p:cNvSpPr>
          <p:nvPr>
            <p:ph idx="1"/>
          </p:nvPr>
        </p:nvSpPr>
        <p:spPr>
          <a:xfrm>
            <a:off x="457200" y="1515708"/>
            <a:ext cx="8229600" cy="4525963"/>
          </a:xfrm>
        </p:spPr>
        <p:txBody>
          <a:bodyPr/>
          <a:lstStyle/>
          <a:p>
            <a:pPr marL="0" indent="0">
              <a:buNone/>
            </a:pPr>
            <a:r>
              <a:rPr lang="nl-NL" dirty="0"/>
              <a:t>Verklaring voor verschil tussen subjectieve en neurale respons</a:t>
            </a:r>
            <a:r>
              <a:rPr lang="nl-NL" dirty="0" smtClean="0"/>
              <a:t>:</a:t>
            </a:r>
          </a:p>
          <a:p>
            <a:pPr marL="0" indent="0">
              <a:buNone/>
            </a:pPr>
            <a:endParaRPr lang="nl-NL" dirty="0"/>
          </a:p>
          <a:p>
            <a:pPr marL="0" indent="0">
              <a:buNone/>
            </a:pPr>
            <a:r>
              <a:rPr lang="nl-NL" dirty="0"/>
              <a:t>ACC </a:t>
            </a:r>
            <a:r>
              <a:rPr lang="nl-NL" dirty="0">
                <a:sym typeface="Wingdings" panose="05000000000000000000" pitchFamily="2" charset="2"/>
              </a:rPr>
              <a:t> onbewuste </a:t>
            </a:r>
            <a:r>
              <a:rPr lang="nl-NL" dirty="0" smtClean="0">
                <a:sym typeface="Wingdings" panose="05000000000000000000" pitchFamily="2" charset="2"/>
              </a:rPr>
              <a:t>affectieve aspect van empathie, </a:t>
            </a:r>
            <a:r>
              <a:rPr lang="nl-NL" u="sng" dirty="0" smtClean="0">
                <a:sym typeface="Wingdings" panose="05000000000000000000" pitchFamily="2" charset="2"/>
              </a:rPr>
              <a:t>wel</a:t>
            </a:r>
            <a:r>
              <a:rPr lang="nl-NL" dirty="0" smtClean="0">
                <a:sym typeface="Wingdings" panose="05000000000000000000" pitchFamily="2" charset="2"/>
              </a:rPr>
              <a:t> beïnvloed door ras</a:t>
            </a:r>
          </a:p>
          <a:p>
            <a:pPr marL="0" indent="0">
              <a:buNone/>
            </a:pPr>
            <a:endParaRPr lang="nl-NL" dirty="0"/>
          </a:p>
          <a:p>
            <a:pPr marL="0" indent="0">
              <a:buNone/>
            </a:pPr>
            <a:r>
              <a:rPr lang="nl-NL" dirty="0" smtClean="0"/>
              <a:t>LFC </a:t>
            </a:r>
            <a:r>
              <a:rPr lang="nl-NL" dirty="0" smtClean="0">
                <a:sym typeface="Wingdings" panose="05000000000000000000" pitchFamily="2" charset="2"/>
              </a:rPr>
              <a:t> bewuste cognitieve aspect van empathie, </a:t>
            </a:r>
            <a:r>
              <a:rPr lang="nl-NL" u="sng" dirty="0" smtClean="0">
                <a:sym typeface="Wingdings" panose="05000000000000000000" pitchFamily="2" charset="2"/>
              </a:rPr>
              <a:t>niet</a:t>
            </a:r>
            <a:r>
              <a:rPr lang="nl-NL" dirty="0" smtClean="0">
                <a:sym typeface="Wingdings" panose="05000000000000000000" pitchFamily="2" charset="2"/>
              </a:rPr>
              <a:t> beïnvloed door ras</a:t>
            </a:r>
            <a:endParaRPr lang="nl-NL" dirty="0"/>
          </a:p>
        </p:txBody>
      </p:sp>
      <p:pic>
        <p:nvPicPr>
          <p:cNvPr id="133" name="Picture 132"/>
          <p:cNvPicPr>
            <a:picLocks noChangeAspect="1"/>
          </p:cNvPicPr>
          <p:nvPr/>
        </p:nvPicPr>
        <p:blipFill>
          <a:blip r:embed="rId3"/>
          <a:stretch>
            <a:fillRect/>
          </a:stretch>
        </p:blipFill>
        <p:spPr>
          <a:xfrm>
            <a:off x="7504112" y="2449687"/>
            <a:ext cx="1639888" cy="2186517"/>
          </a:xfrm>
          <a:prstGeom prst="rect">
            <a:avLst/>
          </a:prstGeom>
        </p:spPr>
      </p:pic>
      <p:pic>
        <p:nvPicPr>
          <p:cNvPr id="134" name="Picture 133"/>
          <p:cNvPicPr>
            <a:picLocks noChangeAspect="1"/>
          </p:cNvPicPr>
          <p:nvPr/>
        </p:nvPicPr>
        <p:blipFill>
          <a:blip r:embed="rId4"/>
          <a:stretch>
            <a:fillRect/>
          </a:stretch>
        </p:blipFill>
        <p:spPr>
          <a:xfrm>
            <a:off x="7200958" y="5437007"/>
            <a:ext cx="1943042" cy="1405467"/>
          </a:xfrm>
          <a:prstGeom prst="rect">
            <a:avLst/>
          </a:prstGeom>
        </p:spPr>
      </p:pic>
    </p:spTree>
    <p:extLst>
      <p:ext uri="{BB962C8B-B14F-4D97-AF65-F5344CB8AC3E}">
        <p14:creationId xmlns:p14="http://schemas.microsoft.com/office/powerpoint/2010/main" val="239922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55" y="4289"/>
            <a:ext cx="8686800" cy="1143000"/>
          </a:xfrm>
        </p:spPr>
        <p:txBody>
          <a:bodyPr/>
          <a:lstStyle/>
          <a:p>
            <a:pPr algn="l"/>
            <a:r>
              <a:rPr lang="nl-NL" dirty="0" smtClean="0"/>
              <a:t>Niveauverschil resultaten-conclusie</a:t>
            </a:r>
            <a:endParaRPr lang="nl-NL" dirty="0"/>
          </a:p>
        </p:txBody>
      </p:sp>
      <p:sp>
        <p:nvSpPr>
          <p:cNvPr id="3" name="Content Placeholder 2"/>
          <p:cNvSpPr>
            <a:spLocks noGrp="1"/>
          </p:cNvSpPr>
          <p:nvPr>
            <p:ph idx="1"/>
          </p:nvPr>
        </p:nvSpPr>
        <p:spPr>
          <a:xfrm>
            <a:off x="19755" y="1096016"/>
            <a:ext cx="6079067" cy="590881"/>
          </a:xfrm>
        </p:spPr>
        <p:txBody>
          <a:bodyPr/>
          <a:lstStyle/>
          <a:p>
            <a:pPr marL="0" indent="0">
              <a:buNone/>
            </a:pPr>
            <a:r>
              <a:rPr lang="nl-NL" u="sng" dirty="0" smtClean="0"/>
              <a:t>Samenvatting resultaten</a:t>
            </a:r>
            <a:r>
              <a:rPr lang="nl-NL" dirty="0" smtClean="0"/>
              <a:t>:</a:t>
            </a:r>
          </a:p>
          <a:p>
            <a:pPr marL="0" indent="0">
              <a:buNone/>
            </a:pPr>
            <a:endParaRPr lang="nl-NL" dirty="0"/>
          </a:p>
          <a:p>
            <a:pPr marL="0" indent="0">
              <a:buNone/>
            </a:pPr>
            <a:endParaRPr lang="nl-NL" dirty="0"/>
          </a:p>
        </p:txBody>
      </p:sp>
      <p:pic>
        <p:nvPicPr>
          <p:cNvPr id="6" name="Picture 5"/>
          <p:cNvPicPr>
            <a:picLocks noChangeAspect="1"/>
          </p:cNvPicPr>
          <p:nvPr/>
        </p:nvPicPr>
        <p:blipFill>
          <a:blip r:embed="rId3"/>
          <a:stretch>
            <a:fillRect/>
          </a:stretch>
        </p:blipFill>
        <p:spPr>
          <a:xfrm>
            <a:off x="7931275" y="0"/>
            <a:ext cx="1303320" cy="1484016"/>
          </a:xfrm>
          <a:prstGeom prst="rect">
            <a:avLst/>
          </a:prstGeom>
        </p:spPr>
      </p:pic>
      <p:pic>
        <p:nvPicPr>
          <p:cNvPr id="2050" name="Picture 2" descr="http://www.fmrib.ox.ac.uk/fmrib-about/what-is-fmri/@@images/image/feat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0234" y="1707193"/>
            <a:ext cx="3546989" cy="169748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upload.wikimedia.org/wikipedia/commons/1/10/MRI_anterior_cingulat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707457"/>
            <a:ext cx="2240086" cy="170753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729032" y="3395389"/>
            <a:ext cx="1857022" cy="369332"/>
          </a:xfrm>
          <a:prstGeom prst="rect">
            <a:avLst/>
          </a:prstGeom>
          <a:noFill/>
        </p:spPr>
        <p:txBody>
          <a:bodyPr wrap="square" rtlCol="0">
            <a:spAutoFit/>
          </a:bodyPr>
          <a:lstStyle/>
          <a:p>
            <a:r>
              <a:rPr lang="nl-NL" dirty="0" smtClean="0"/>
              <a:t>ACC</a:t>
            </a:r>
            <a:endParaRPr lang="nl-NL" dirty="0"/>
          </a:p>
        </p:txBody>
      </p:sp>
      <p:sp>
        <p:nvSpPr>
          <p:cNvPr id="11" name="TextBox 10"/>
          <p:cNvSpPr txBox="1"/>
          <p:nvPr/>
        </p:nvSpPr>
        <p:spPr>
          <a:xfrm>
            <a:off x="2744705" y="3411031"/>
            <a:ext cx="2698045" cy="369332"/>
          </a:xfrm>
          <a:prstGeom prst="rect">
            <a:avLst/>
          </a:prstGeom>
          <a:noFill/>
        </p:spPr>
        <p:txBody>
          <a:bodyPr wrap="square" rtlCol="0">
            <a:spAutoFit/>
          </a:bodyPr>
          <a:lstStyle/>
          <a:p>
            <a:r>
              <a:rPr lang="nl-NL" dirty="0" smtClean="0"/>
              <a:t>BOLD response/activiteit</a:t>
            </a:r>
            <a:endParaRPr lang="nl-NL" dirty="0"/>
          </a:p>
        </p:txBody>
      </p:sp>
      <p:pic>
        <p:nvPicPr>
          <p:cNvPr id="2054" name="Picture 6" descr="https://encrypted-tbn0.gstatic.com/images?q=tbn:ANd9GcRSKyW6t4XkGdr5OAng409ppoEkKErLjd-cebh41bc2AqqknjTmDQ"/>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05464" y="1716486"/>
            <a:ext cx="2238536" cy="1678903"/>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7353873" y="3389621"/>
            <a:ext cx="2156178" cy="369332"/>
          </a:xfrm>
          <a:prstGeom prst="rect">
            <a:avLst/>
          </a:prstGeom>
          <a:noFill/>
        </p:spPr>
        <p:txBody>
          <a:bodyPr wrap="square" rtlCol="0">
            <a:spAutoFit/>
          </a:bodyPr>
          <a:lstStyle/>
          <a:p>
            <a:r>
              <a:rPr lang="nl-NL" dirty="0" smtClean="0"/>
              <a:t>Eigen ras</a:t>
            </a:r>
            <a:endParaRPr lang="nl-NL" dirty="0"/>
          </a:p>
        </p:txBody>
      </p:sp>
      <p:sp>
        <p:nvSpPr>
          <p:cNvPr id="18" name="Content Placeholder 2"/>
          <p:cNvSpPr txBox="1">
            <a:spLocks/>
          </p:cNvSpPr>
          <p:nvPr/>
        </p:nvSpPr>
        <p:spPr bwMode="auto">
          <a:xfrm>
            <a:off x="125426" y="3964586"/>
            <a:ext cx="8815373" cy="27407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nl-NL" u="sng" dirty="0" smtClean="0"/>
              <a:t>Conclusie</a:t>
            </a:r>
            <a:r>
              <a:rPr lang="nl-NL" dirty="0" smtClean="0"/>
              <a:t>:</a:t>
            </a:r>
          </a:p>
          <a:p>
            <a:pPr marL="0" indent="0">
              <a:buNone/>
            </a:pPr>
            <a:r>
              <a:rPr lang="nl-NL" dirty="0"/>
              <a:t>In/</a:t>
            </a:r>
            <a:r>
              <a:rPr lang="nl-NL" dirty="0" err="1"/>
              <a:t>outgroep</a:t>
            </a:r>
            <a:r>
              <a:rPr lang="nl-NL" dirty="0"/>
              <a:t> </a:t>
            </a:r>
            <a:r>
              <a:rPr lang="nl-NL" dirty="0" smtClean="0"/>
              <a:t>effect </a:t>
            </a:r>
          </a:p>
          <a:p>
            <a:pPr marL="0" indent="0">
              <a:buNone/>
            </a:pPr>
            <a:endParaRPr lang="nl-NL" dirty="0"/>
          </a:p>
          <a:p>
            <a:pPr marL="0" indent="0">
              <a:buNone/>
            </a:pPr>
            <a:endParaRPr lang="nl-NL" dirty="0"/>
          </a:p>
          <a:p>
            <a:pPr marL="0" indent="0">
              <a:buFont typeface="Arial" charset="0"/>
              <a:buNone/>
            </a:pPr>
            <a:r>
              <a:rPr lang="nl-NL" dirty="0" smtClean="0"/>
              <a:t>Neurale </a:t>
            </a:r>
            <a:r>
              <a:rPr lang="nl-NL" dirty="0" err="1" smtClean="0"/>
              <a:t>empathische</a:t>
            </a:r>
            <a:r>
              <a:rPr lang="nl-NL" dirty="0" smtClean="0"/>
              <a:t> response</a:t>
            </a:r>
          </a:p>
          <a:p>
            <a:pPr marL="0" indent="0">
              <a:buFont typeface="Arial" charset="0"/>
              <a:buNone/>
            </a:pPr>
            <a:endParaRPr lang="nl-NL" dirty="0" smtClean="0"/>
          </a:p>
          <a:p>
            <a:pPr marL="0" indent="0">
              <a:buFont typeface="Arial" charset="0"/>
              <a:buNone/>
            </a:pPr>
            <a:endParaRPr lang="nl-NL" dirty="0"/>
          </a:p>
          <a:p>
            <a:pPr marL="0" indent="0">
              <a:buFont typeface="Arial" charset="0"/>
              <a:buNone/>
            </a:pPr>
            <a:endParaRPr lang="nl-NL" dirty="0"/>
          </a:p>
        </p:txBody>
      </p:sp>
      <p:pic>
        <p:nvPicPr>
          <p:cNvPr id="2058" name="Picture 10" descr="http://upload.wikimedia.org/wikipedia/commons/f/f9/White_menbo.jpg"/>
          <p:cNvPicPr>
            <a:picLocks noChangeAspect="1" noChangeArrowheads="1"/>
          </p:cNvPicPr>
          <p:nvPr/>
        </p:nvPicPr>
        <p:blipFill rotWithShape="1">
          <a:blip r:embed="rId7">
            <a:extLst>
              <a:ext uri="{28A0092B-C50C-407E-A947-70E740481C1C}">
                <a14:useLocalDpi xmlns:a14="http://schemas.microsoft.com/office/drawing/2010/main" val="0"/>
              </a:ext>
            </a:extLst>
          </a:blip>
          <a:srcRect l="68003" t="20313" r="5145" b="53362"/>
          <a:stretch/>
        </p:blipFill>
        <p:spPr bwMode="auto">
          <a:xfrm>
            <a:off x="5879687" y="2644553"/>
            <a:ext cx="1013312" cy="74506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rotWithShape="1">
          <a:blip r:embed="rId8"/>
          <a:srcRect l="53793" t="25644" r="1882" b="46156"/>
          <a:stretch/>
        </p:blipFill>
        <p:spPr>
          <a:xfrm>
            <a:off x="5867223" y="1705517"/>
            <a:ext cx="1038241" cy="660516"/>
          </a:xfrm>
          <a:prstGeom prst="rect">
            <a:avLst/>
          </a:prstGeom>
        </p:spPr>
      </p:pic>
      <p:sp>
        <p:nvSpPr>
          <p:cNvPr id="17" name="Down Arrow 16"/>
          <p:cNvSpPr/>
          <p:nvPr/>
        </p:nvSpPr>
        <p:spPr>
          <a:xfrm>
            <a:off x="1411111" y="5238044"/>
            <a:ext cx="828975" cy="10498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7075196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Knelpunten OB</a:t>
            </a:r>
            <a:endParaRPr lang="nl-NL" dirty="0"/>
          </a:p>
        </p:txBody>
      </p:sp>
      <p:sp>
        <p:nvSpPr>
          <p:cNvPr id="3" name="Content Placeholder 2"/>
          <p:cNvSpPr>
            <a:spLocks noGrp="1"/>
          </p:cNvSpPr>
          <p:nvPr>
            <p:ph idx="1"/>
          </p:nvPr>
        </p:nvSpPr>
        <p:spPr/>
        <p:txBody>
          <a:bodyPr/>
          <a:lstStyle/>
          <a:p>
            <a:r>
              <a:rPr lang="nl-NL" dirty="0" smtClean="0"/>
              <a:t>Hoeveel informatie vermeld je over </a:t>
            </a:r>
            <a:r>
              <a:rPr lang="nl-NL" dirty="0" err="1" smtClean="0"/>
              <a:t>fMRI</a:t>
            </a:r>
            <a:r>
              <a:rPr lang="nl-NL" dirty="0" smtClean="0"/>
              <a:t>?</a:t>
            </a:r>
          </a:p>
          <a:p>
            <a:endParaRPr lang="nl-NL" dirty="0"/>
          </a:p>
          <a:p>
            <a:r>
              <a:rPr lang="nl-NL" dirty="0" smtClean="0"/>
              <a:t>Frontale cortex in inleiding</a:t>
            </a:r>
            <a:endParaRPr lang="nl-NL" dirty="0"/>
          </a:p>
        </p:txBody>
      </p:sp>
    </p:spTree>
    <p:extLst>
      <p:ext uri="{BB962C8B-B14F-4D97-AF65-F5344CB8AC3E}">
        <p14:creationId xmlns:p14="http://schemas.microsoft.com/office/powerpoint/2010/main" val="5664890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1"/>
          <p:cNvSpPr>
            <a:spLocks noGrp="1"/>
          </p:cNvSpPr>
          <p:nvPr>
            <p:ph type="title"/>
          </p:nvPr>
        </p:nvSpPr>
        <p:spPr/>
        <p:txBody>
          <a:bodyPr/>
          <a:lstStyle/>
          <a:p>
            <a:r>
              <a:rPr lang="en-US" dirty="0" err="1" smtClean="0"/>
              <a:t>Handige</a:t>
            </a:r>
            <a:r>
              <a:rPr lang="en-US" dirty="0" smtClean="0"/>
              <a:t> </a:t>
            </a:r>
            <a:r>
              <a:rPr lang="en-US" dirty="0" err="1" smtClean="0"/>
              <a:t>afkortingen</a:t>
            </a:r>
            <a:r>
              <a:rPr lang="en-US" dirty="0" smtClean="0"/>
              <a:t> OB</a:t>
            </a:r>
          </a:p>
        </p:txBody>
      </p:sp>
      <p:sp>
        <p:nvSpPr>
          <p:cNvPr id="25603" name="Tijdelijke aanduiding voor inhoud 2"/>
          <p:cNvSpPr>
            <a:spLocks noGrp="1"/>
          </p:cNvSpPr>
          <p:nvPr>
            <p:ph idx="1"/>
          </p:nvPr>
        </p:nvSpPr>
        <p:spPr/>
        <p:txBody>
          <a:bodyPr/>
          <a:lstStyle/>
          <a:p>
            <a:r>
              <a:rPr lang="en-US" dirty="0" smtClean="0"/>
              <a:t>Anterior Cingulate Cortex = ACC</a:t>
            </a:r>
          </a:p>
          <a:p>
            <a:endParaRPr lang="en-US" dirty="0" smtClean="0"/>
          </a:p>
          <a:p>
            <a:r>
              <a:rPr lang="en-US" dirty="0" smtClean="0"/>
              <a:t>Functional magnetic resonance imaging =fMRI </a:t>
            </a:r>
            <a:endParaRPr lang="en-US" dirty="0"/>
          </a:p>
          <a:p>
            <a:endParaRPr lang="en-US" dirty="0" smtClean="0"/>
          </a:p>
        </p:txBody>
      </p:sp>
    </p:spTree>
    <p:extLst>
      <p:ext uri="{BB962C8B-B14F-4D97-AF65-F5344CB8AC3E}">
        <p14:creationId xmlns:p14="http://schemas.microsoft.com/office/powerpoint/2010/main" val="40454291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TO’s (</a:t>
            </a:r>
            <a:r>
              <a:rPr lang="en-US" dirty="0" err="1" smtClean="0"/>
              <a:t>zie</a:t>
            </a:r>
            <a:r>
              <a:rPr lang="en-US" dirty="0" smtClean="0"/>
              <a:t> blackboard)</a:t>
            </a:r>
            <a:endParaRPr lang="en-US" dirty="0"/>
          </a:p>
        </p:txBody>
      </p:sp>
      <p:sp>
        <p:nvSpPr>
          <p:cNvPr id="3" name="Content Placeholder 2"/>
          <p:cNvSpPr>
            <a:spLocks noGrp="1"/>
          </p:cNvSpPr>
          <p:nvPr>
            <p:ph idx="1"/>
          </p:nvPr>
        </p:nvSpPr>
        <p:spPr/>
        <p:txBody>
          <a:bodyPr/>
          <a:lstStyle/>
          <a:p>
            <a:r>
              <a:rPr lang="en-US" dirty="0" smtClean="0"/>
              <a:t>TO </a:t>
            </a:r>
            <a:r>
              <a:rPr lang="en-US" dirty="0" err="1"/>
              <a:t>schrijven</a:t>
            </a:r>
            <a:r>
              <a:rPr lang="en-US" dirty="0"/>
              <a:t> </a:t>
            </a:r>
            <a:r>
              <a:rPr lang="en-US" dirty="0" err="1"/>
              <a:t>feedbackversie</a:t>
            </a:r>
            <a:r>
              <a:rPr lang="en-US" dirty="0"/>
              <a:t> OB (</a:t>
            </a:r>
            <a:r>
              <a:rPr lang="en-US" dirty="0" err="1"/>
              <a:t>aan</a:t>
            </a:r>
            <a:r>
              <a:rPr lang="en-US" dirty="0"/>
              <a:t> de hand van </a:t>
            </a:r>
            <a:r>
              <a:rPr lang="en-US" dirty="0" err="1"/>
              <a:t>Hoofdstuk</a:t>
            </a:r>
            <a:r>
              <a:rPr lang="en-US" dirty="0"/>
              <a:t> 4 en 7 van de </a:t>
            </a:r>
            <a:r>
              <a:rPr lang="en-US" dirty="0" smtClean="0"/>
              <a:t>HWV)</a:t>
            </a:r>
            <a:endParaRPr lang="en-US" dirty="0"/>
          </a:p>
          <a:p>
            <a:pPr lvl="1"/>
            <a:r>
              <a:rPr lang="en-US" dirty="0" err="1" smtClean="0"/>
              <a:t>Inleveren</a:t>
            </a:r>
            <a:r>
              <a:rPr lang="en-US" dirty="0" smtClean="0"/>
              <a:t> </a:t>
            </a:r>
            <a:r>
              <a:rPr lang="en-US" dirty="0"/>
              <a:t>op </a:t>
            </a:r>
            <a:r>
              <a:rPr lang="en-US" dirty="0" smtClean="0"/>
              <a:t>Blackboard </a:t>
            </a:r>
          </a:p>
          <a:p>
            <a:pPr lvl="1"/>
            <a:r>
              <a:rPr lang="en-US" dirty="0" err="1" smtClean="0"/>
              <a:t>Gebruik</a:t>
            </a:r>
            <a:r>
              <a:rPr lang="en-US" dirty="0" smtClean="0"/>
              <a:t> </a:t>
            </a:r>
            <a:r>
              <a:rPr lang="en-US" dirty="0"/>
              <a:t>het format</a:t>
            </a:r>
            <a:r>
              <a:rPr lang="en-US" dirty="0" smtClean="0"/>
              <a:t>!</a:t>
            </a:r>
          </a:p>
          <a:p>
            <a:pPr lvl="1"/>
            <a:r>
              <a:rPr lang="en-US" dirty="0" err="1" smtClean="0"/>
              <a:t>Vul</a:t>
            </a:r>
            <a:r>
              <a:rPr lang="en-US" dirty="0" smtClean="0"/>
              <a:t> </a:t>
            </a:r>
            <a:r>
              <a:rPr lang="en-US" dirty="0" err="1" smtClean="0"/>
              <a:t>ontbrekende</a:t>
            </a:r>
            <a:r>
              <a:rPr lang="en-US" dirty="0" smtClean="0"/>
              <a:t> EC-</a:t>
            </a:r>
            <a:r>
              <a:rPr lang="en-US" dirty="0" err="1" smtClean="0"/>
              <a:t>onderdelen</a:t>
            </a:r>
            <a:r>
              <a:rPr lang="en-US" dirty="0" smtClean="0"/>
              <a:t> </a:t>
            </a:r>
            <a:r>
              <a:rPr lang="en-US" dirty="0" err="1" smtClean="0"/>
              <a:t>aan</a:t>
            </a:r>
            <a:endParaRPr lang="en-US" dirty="0"/>
          </a:p>
          <a:p>
            <a:r>
              <a:rPr lang="en-US" dirty="0" smtClean="0"/>
              <a:t>TO checklist </a:t>
            </a:r>
            <a:r>
              <a:rPr lang="en-US" dirty="0" err="1" smtClean="0"/>
              <a:t>studeren</a:t>
            </a:r>
            <a:r>
              <a:rPr lang="en-US" dirty="0" smtClean="0"/>
              <a:t> </a:t>
            </a:r>
            <a:r>
              <a:rPr lang="en-US" dirty="0" err="1" smtClean="0"/>
              <a:t>aan</a:t>
            </a:r>
            <a:r>
              <a:rPr lang="en-US" dirty="0" smtClean="0"/>
              <a:t> de </a:t>
            </a:r>
            <a:r>
              <a:rPr lang="en-US" dirty="0" err="1" smtClean="0"/>
              <a:t>UvA</a:t>
            </a:r>
            <a:endParaRPr lang="en-US" dirty="0" smtClean="0"/>
          </a:p>
          <a:p>
            <a:r>
              <a:rPr lang="en-US" dirty="0" smtClean="0"/>
              <a:t>TO </a:t>
            </a:r>
            <a:r>
              <a:rPr lang="en-US" dirty="0" err="1"/>
              <a:t>a</a:t>
            </a:r>
            <a:r>
              <a:rPr lang="en-US" dirty="0" err="1" smtClean="0"/>
              <a:t>cademische</a:t>
            </a:r>
            <a:r>
              <a:rPr lang="en-US" dirty="0" smtClean="0"/>
              <a:t> </a:t>
            </a:r>
            <a:r>
              <a:rPr lang="en-US" dirty="0" err="1" smtClean="0"/>
              <a:t>houding</a:t>
            </a:r>
            <a:endParaRPr lang="en-US" dirty="0" smtClean="0"/>
          </a:p>
          <a:p>
            <a:r>
              <a:rPr lang="en-US" dirty="0" smtClean="0"/>
              <a:t>TO critical thinking </a:t>
            </a:r>
            <a:r>
              <a:rPr lang="en-US" dirty="0" err="1" smtClean="0"/>
              <a:t>miniguide</a:t>
            </a:r>
            <a:endParaRPr lang="en-US" dirty="0"/>
          </a:p>
        </p:txBody>
      </p:sp>
    </p:spTree>
    <p:extLst>
      <p:ext uri="{BB962C8B-B14F-4D97-AF65-F5344CB8AC3E}">
        <p14:creationId xmlns:p14="http://schemas.microsoft.com/office/powerpoint/2010/main" val="15950697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6774" y="892120"/>
            <a:ext cx="6459165" cy="4840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2986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err="1" smtClean="0"/>
              <a:t>Kennismaking</a:t>
            </a:r>
            <a:endParaRPr lang="en-US" dirty="0"/>
          </a:p>
        </p:txBody>
      </p:sp>
      <p:sp>
        <p:nvSpPr>
          <p:cNvPr id="5" name="Subtitle 4"/>
          <p:cNvSpPr>
            <a:spLocks noGrp="1"/>
          </p:cNvSpPr>
          <p:nvPr>
            <p:ph type="subTitle" idx="1"/>
          </p:nvPr>
        </p:nvSpPr>
        <p:spPr/>
        <p:txBody>
          <a:bodyPr/>
          <a:lstStyle/>
          <a:p>
            <a:endParaRPr lang="en-US"/>
          </a:p>
        </p:txBody>
      </p:sp>
      <p:sp>
        <p:nvSpPr>
          <p:cNvPr id="7" name="Content Placeholder 2"/>
          <p:cNvSpPr txBox="1">
            <a:spLocks/>
          </p:cNvSpPr>
          <p:nvPr/>
        </p:nvSpPr>
        <p:spPr bwMode="auto">
          <a:xfrm>
            <a:off x="3966357" y="5142016"/>
            <a:ext cx="5177643" cy="17159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r>
              <a:rPr lang="nl-NL" sz="1800" b="1" dirty="0" smtClean="0"/>
              <a:t>Kennismaking</a:t>
            </a:r>
          </a:p>
          <a:p>
            <a:pPr marL="457200" indent="-457200" algn="l">
              <a:buFont typeface="Arial" panose="020B0604020202020204" pitchFamily="34" charset="0"/>
              <a:buChar char="•"/>
            </a:pPr>
            <a:r>
              <a:rPr lang="nl-NL" sz="1800" dirty="0" smtClean="0">
                <a:solidFill>
                  <a:schemeClr val="bg1">
                    <a:lumMod val="50000"/>
                  </a:schemeClr>
                </a:solidFill>
              </a:rPr>
              <a:t>Introductie in Academische Basisvaardigheden</a:t>
            </a:r>
          </a:p>
          <a:p>
            <a:pPr marL="457200" indent="-457200" algn="l">
              <a:buFont typeface="Arial" panose="020B0604020202020204" pitchFamily="34" charset="0"/>
              <a:buChar char="•"/>
            </a:pPr>
            <a:r>
              <a:rPr lang="nl-NL" sz="1800" dirty="0" smtClean="0">
                <a:solidFill>
                  <a:schemeClr val="bg1">
                    <a:lumMod val="50000"/>
                  </a:schemeClr>
                </a:solidFill>
              </a:rPr>
              <a:t>Introductie </a:t>
            </a:r>
            <a:r>
              <a:rPr lang="nl-NL" sz="1800" dirty="0" err="1" smtClean="0">
                <a:solidFill>
                  <a:schemeClr val="bg1">
                    <a:lumMod val="50000"/>
                  </a:schemeClr>
                </a:solidFill>
              </a:rPr>
              <a:t>Onderzoeksbeschrijving</a:t>
            </a:r>
            <a:r>
              <a:rPr lang="nl-NL" sz="1800" dirty="0" smtClean="0">
                <a:solidFill>
                  <a:schemeClr val="bg1">
                    <a:lumMod val="50000"/>
                  </a:schemeClr>
                </a:solidFill>
              </a:rPr>
              <a:t> (OB)</a:t>
            </a:r>
          </a:p>
          <a:p>
            <a:pPr marL="457200" indent="-457200" algn="l">
              <a:buFont typeface="Arial" panose="020B0604020202020204" pitchFamily="34" charset="0"/>
              <a:buChar char="•"/>
            </a:pPr>
            <a:r>
              <a:rPr lang="nl-NL" sz="1800" dirty="0" smtClean="0">
                <a:solidFill>
                  <a:schemeClr val="bg1">
                    <a:lumMod val="50000"/>
                  </a:schemeClr>
                </a:solidFill>
              </a:rPr>
              <a:t>Nabespreken artikel thuisopdracht</a:t>
            </a:r>
          </a:p>
          <a:p>
            <a:pPr marL="457200" indent="-457200" algn="l">
              <a:buFont typeface="Arial" panose="020B0604020202020204" pitchFamily="34" charset="0"/>
              <a:buChar char="•"/>
            </a:pPr>
            <a:r>
              <a:rPr lang="nl-NL" sz="1800" dirty="0" smtClean="0">
                <a:solidFill>
                  <a:schemeClr val="bg1">
                    <a:lumMod val="50000"/>
                  </a:schemeClr>
                </a:solidFill>
              </a:rPr>
              <a:t>Intro thuisopdrachten volgende week</a:t>
            </a:r>
            <a:endParaRPr lang="nl-NL" sz="18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Kennismaking</a:t>
            </a:r>
            <a:endParaRPr lang="en-US" dirty="0"/>
          </a:p>
        </p:txBody>
      </p:sp>
      <p:pic>
        <p:nvPicPr>
          <p:cNvPr id="2355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38066" y="1473741"/>
            <a:ext cx="438150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53" y="1250004"/>
            <a:ext cx="4128379" cy="2440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48509" y="1250003"/>
            <a:ext cx="2889115" cy="375963"/>
          </a:xfrm>
          <a:prstGeom prst="rect">
            <a:avLst/>
          </a:prstGeom>
          <a:noFill/>
        </p:spPr>
        <p:txBody>
          <a:bodyPr wrap="square" rtlCol="0">
            <a:spAutoFit/>
          </a:bodyPr>
          <a:lstStyle/>
          <a:p>
            <a:pPr algn="ctr"/>
            <a:r>
              <a:rPr lang="nl-NL" dirty="0" smtClean="0"/>
              <a:t>2 teams</a:t>
            </a:r>
            <a:endParaRPr lang="en-US" dirty="0"/>
          </a:p>
        </p:txBody>
      </p:sp>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577" y="4562272"/>
            <a:ext cx="2897649" cy="2173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rot="752871">
            <a:off x="1411177" y="4922105"/>
            <a:ext cx="2554193" cy="1477328"/>
          </a:xfrm>
          <a:prstGeom prst="rect">
            <a:avLst/>
          </a:prstGeom>
          <a:noFill/>
        </p:spPr>
        <p:txBody>
          <a:bodyPr wrap="square" rtlCol="0">
            <a:spAutoFit/>
          </a:bodyPr>
          <a:lstStyle/>
          <a:p>
            <a:r>
              <a:rPr lang="nl-NL" dirty="0" smtClean="0"/>
              <a:t>3 kenmerken</a:t>
            </a:r>
          </a:p>
          <a:p>
            <a:pPr marL="285750" indent="-285750">
              <a:buFontTx/>
              <a:buChar char="-"/>
            </a:pPr>
            <a:r>
              <a:rPr lang="nl-NL" dirty="0" smtClean="0"/>
              <a:t>Hobby</a:t>
            </a:r>
          </a:p>
          <a:p>
            <a:pPr marL="285750" indent="-285750">
              <a:buFontTx/>
              <a:buChar char="-"/>
            </a:pPr>
            <a:r>
              <a:rPr lang="nl-NL" dirty="0" smtClean="0"/>
              <a:t>Lievelingseten</a:t>
            </a:r>
          </a:p>
          <a:p>
            <a:pPr marL="285750" indent="-285750">
              <a:buFontTx/>
              <a:buChar char="-"/>
            </a:pPr>
            <a:r>
              <a:rPr lang="nl-NL" dirty="0" smtClean="0"/>
              <a:t>Muziek</a:t>
            </a:r>
          </a:p>
          <a:p>
            <a:pPr marL="285750" indent="-285750">
              <a:buFontTx/>
              <a:buChar char="-"/>
            </a:pPr>
            <a:r>
              <a:rPr lang="nl-NL" dirty="0" smtClean="0"/>
              <a:t>Etc.</a:t>
            </a:r>
            <a:endParaRPr lang="en-US" dirty="0"/>
          </a:p>
        </p:txBody>
      </p:sp>
      <p:cxnSp>
        <p:nvCxnSpPr>
          <p:cNvPr id="6" name="Straight Arrow Connector 5"/>
          <p:cNvCxnSpPr/>
          <p:nvPr/>
        </p:nvCxnSpPr>
        <p:spPr>
          <a:xfrm flipH="1" flipV="1">
            <a:off x="1099226" y="3774332"/>
            <a:ext cx="2334638" cy="7879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1186774" y="3774332"/>
            <a:ext cx="2140086" cy="7879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643334" y="1449332"/>
            <a:ext cx="2889115" cy="375963"/>
          </a:xfrm>
          <a:prstGeom prst="rect">
            <a:avLst/>
          </a:prstGeom>
          <a:noFill/>
        </p:spPr>
        <p:txBody>
          <a:bodyPr wrap="square" rtlCol="0">
            <a:spAutoFit/>
          </a:bodyPr>
          <a:lstStyle/>
          <a:p>
            <a:r>
              <a:rPr lang="nl-NL" dirty="0" smtClean="0"/>
              <a:t>roddelen</a:t>
            </a:r>
            <a:endParaRPr lang="en-US" dirty="0"/>
          </a:p>
        </p:txBody>
      </p:sp>
      <p:sp>
        <p:nvSpPr>
          <p:cNvPr id="13" name="TextBox 12"/>
          <p:cNvSpPr txBox="1"/>
          <p:nvPr/>
        </p:nvSpPr>
        <p:spPr>
          <a:xfrm>
            <a:off x="4931923" y="4672019"/>
            <a:ext cx="3978612" cy="1384995"/>
          </a:xfrm>
          <a:prstGeom prst="rect">
            <a:avLst/>
          </a:prstGeom>
          <a:noFill/>
        </p:spPr>
        <p:txBody>
          <a:bodyPr wrap="square" rtlCol="0">
            <a:spAutoFit/>
          </a:bodyPr>
          <a:lstStyle/>
          <a:p>
            <a:r>
              <a:rPr lang="nl-NL" sz="2800" dirty="0" smtClean="0"/>
              <a:t>Welke team heeft de meeste kaartjes goed geraden?</a:t>
            </a:r>
            <a:endParaRPr lang="en-US" sz="2800" dirty="0"/>
          </a:p>
        </p:txBody>
      </p:sp>
    </p:spTree>
    <p:extLst>
      <p:ext uri="{BB962C8B-B14F-4D97-AF65-F5344CB8AC3E}">
        <p14:creationId xmlns:p14="http://schemas.microsoft.com/office/powerpoint/2010/main" val="44363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Wie ben ik?</a:t>
            </a:r>
            <a:endParaRPr lang="nl-NL" dirty="0"/>
          </a:p>
        </p:txBody>
      </p:sp>
      <p:sp>
        <p:nvSpPr>
          <p:cNvPr id="3" name="Content Placeholder 2"/>
          <p:cNvSpPr>
            <a:spLocks noGrp="1"/>
          </p:cNvSpPr>
          <p:nvPr>
            <p:ph idx="1"/>
          </p:nvPr>
        </p:nvSpPr>
        <p:spPr/>
        <p:txBody>
          <a:bodyPr/>
          <a:lstStyle/>
          <a:p>
            <a:endParaRPr lang="nl-NL"/>
          </a:p>
        </p:txBody>
      </p:sp>
    </p:spTree>
    <p:extLst>
      <p:ext uri="{BB962C8B-B14F-4D97-AF65-F5344CB8AC3E}">
        <p14:creationId xmlns:p14="http://schemas.microsoft.com/office/powerpoint/2010/main" val="4280508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3"/>
          <p:cNvSpPr>
            <a:spLocks noGrp="1"/>
          </p:cNvSpPr>
          <p:nvPr>
            <p:ph type="ctrTitle"/>
          </p:nvPr>
        </p:nvSpPr>
        <p:spPr>
          <a:xfrm>
            <a:off x="356259" y="2130425"/>
            <a:ext cx="8455231" cy="1470025"/>
          </a:xfrm>
        </p:spPr>
        <p:txBody>
          <a:bodyPr/>
          <a:lstStyle/>
          <a:p>
            <a:r>
              <a:rPr lang="nl-NL" dirty="0" smtClean="0"/>
              <a:t>Academische Basisvaardigheden (ABV)</a:t>
            </a:r>
          </a:p>
        </p:txBody>
      </p:sp>
      <p:sp>
        <p:nvSpPr>
          <p:cNvPr id="5" name="Subtitle 4"/>
          <p:cNvSpPr>
            <a:spLocks noGrp="1"/>
          </p:cNvSpPr>
          <p:nvPr>
            <p:ph type="subTitle" idx="1"/>
          </p:nvPr>
        </p:nvSpPr>
        <p:spPr/>
        <p:txBody>
          <a:bodyPr/>
          <a:lstStyle/>
          <a:p>
            <a:pPr>
              <a:defRPr/>
            </a:pPr>
            <a:r>
              <a:rPr lang="nl-NL" dirty="0" smtClean="0"/>
              <a:t>Een praktische introductie</a:t>
            </a:r>
            <a:endParaRPr lang="nl-NL" dirty="0"/>
          </a:p>
        </p:txBody>
      </p:sp>
      <p:sp>
        <p:nvSpPr>
          <p:cNvPr id="4" name="Content Placeholder 2"/>
          <p:cNvSpPr txBox="1">
            <a:spLocks/>
          </p:cNvSpPr>
          <p:nvPr/>
        </p:nvSpPr>
        <p:spPr bwMode="auto">
          <a:xfrm>
            <a:off x="3966357" y="5142016"/>
            <a:ext cx="5177643" cy="17159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r>
              <a:rPr lang="nl-NL" sz="1800" dirty="0" smtClean="0">
                <a:solidFill>
                  <a:schemeClr val="bg1">
                    <a:lumMod val="50000"/>
                  </a:schemeClr>
                </a:solidFill>
              </a:rPr>
              <a:t>Kennismaking</a:t>
            </a:r>
          </a:p>
          <a:p>
            <a:pPr marL="457200" indent="-457200" algn="l">
              <a:buFont typeface="Arial" panose="020B0604020202020204" pitchFamily="34" charset="0"/>
              <a:buChar char="•"/>
            </a:pPr>
            <a:r>
              <a:rPr lang="nl-NL" sz="1800" b="1" dirty="0" smtClean="0"/>
              <a:t>Introductie in Academische Basisvaardigheden</a:t>
            </a:r>
          </a:p>
          <a:p>
            <a:pPr marL="457200" indent="-457200" algn="l">
              <a:buFont typeface="Arial" panose="020B0604020202020204" pitchFamily="34" charset="0"/>
              <a:buChar char="•"/>
            </a:pPr>
            <a:r>
              <a:rPr lang="nl-NL" sz="1800" dirty="0" smtClean="0">
                <a:solidFill>
                  <a:schemeClr val="bg1">
                    <a:lumMod val="50000"/>
                  </a:schemeClr>
                </a:solidFill>
              </a:rPr>
              <a:t>Introductie </a:t>
            </a:r>
            <a:r>
              <a:rPr lang="nl-NL" sz="1800" dirty="0" err="1" smtClean="0">
                <a:solidFill>
                  <a:schemeClr val="bg1">
                    <a:lumMod val="50000"/>
                  </a:schemeClr>
                </a:solidFill>
              </a:rPr>
              <a:t>Onderzoeksbeschrijving</a:t>
            </a:r>
            <a:r>
              <a:rPr lang="nl-NL" sz="1800" dirty="0" smtClean="0">
                <a:solidFill>
                  <a:schemeClr val="bg1">
                    <a:lumMod val="50000"/>
                  </a:schemeClr>
                </a:solidFill>
              </a:rPr>
              <a:t> (OB)</a:t>
            </a:r>
          </a:p>
          <a:p>
            <a:pPr marL="457200" indent="-457200" algn="l">
              <a:buFont typeface="Arial" panose="020B0604020202020204" pitchFamily="34" charset="0"/>
              <a:buChar char="•"/>
            </a:pPr>
            <a:r>
              <a:rPr lang="nl-NL" sz="1800" dirty="0" smtClean="0">
                <a:solidFill>
                  <a:schemeClr val="bg1">
                    <a:lumMod val="50000"/>
                  </a:schemeClr>
                </a:solidFill>
              </a:rPr>
              <a:t>Nabespreken artikel thuisopdracht</a:t>
            </a:r>
          </a:p>
          <a:p>
            <a:pPr marL="457200" indent="-457200" algn="l">
              <a:buFont typeface="Arial" panose="020B0604020202020204" pitchFamily="34" charset="0"/>
              <a:buChar char="•"/>
            </a:pPr>
            <a:r>
              <a:rPr lang="nl-NL" sz="1800" dirty="0" smtClean="0">
                <a:solidFill>
                  <a:schemeClr val="bg1">
                    <a:lumMod val="50000"/>
                  </a:schemeClr>
                </a:solidFill>
              </a:rPr>
              <a:t>Intro thuisopdrachten volgende week</a:t>
            </a:r>
            <a:endParaRPr lang="nl-NL" sz="1800" dirty="0">
              <a:solidFill>
                <a:schemeClr val="bg1">
                  <a:lumMod val="50000"/>
                </a:schemeClr>
              </a:solidFill>
            </a:endParaRPr>
          </a:p>
        </p:txBody>
      </p:sp>
    </p:spTree>
    <p:extLst>
      <p:ext uri="{BB962C8B-B14F-4D97-AF65-F5344CB8AC3E}">
        <p14:creationId xmlns:p14="http://schemas.microsoft.com/office/powerpoint/2010/main" val="20623982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48755"/>
            <a:ext cx="8229600" cy="1143000"/>
          </a:xfrm>
        </p:spPr>
        <p:txBody>
          <a:bodyPr/>
          <a:lstStyle/>
          <a:p>
            <a:r>
              <a:rPr lang="en-US" dirty="0" err="1" smtClean="0"/>
              <a:t>Wat</a:t>
            </a:r>
            <a:r>
              <a:rPr lang="en-US" dirty="0" smtClean="0"/>
              <a:t> </a:t>
            </a:r>
            <a:r>
              <a:rPr lang="en-US" dirty="0" err="1" smtClean="0"/>
              <a:t>ga</a:t>
            </a:r>
            <a:r>
              <a:rPr lang="en-US" dirty="0" smtClean="0"/>
              <a:t> je </a:t>
            </a:r>
            <a:r>
              <a:rPr lang="en-US" dirty="0" err="1" smtClean="0"/>
              <a:t>hier</a:t>
            </a:r>
            <a:r>
              <a:rPr lang="en-US" dirty="0" smtClean="0"/>
              <a:t> </a:t>
            </a:r>
            <a:r>
              <a:rPr lang="en-US" dirty="0" err="1" smtClean="0"/>
              <a:t>leren</a:t>
            </a:r>
            <a:r>
              <a:rPr lang="en-US" dirty="0" smtClean="0"/>
              <a:t>?</a:t>
            </a:r>
            <a:endParaRPr lang="en-US" dirty="0"/>
          </a:p>
        </p:txBody>
      </p:sp>
      <p:pic>
        <p:nvPicPr>
          <p:cNvPr id="4" name="Content Placeholder 3"/>
          <p:cNvPicPr>
            <a:picLocks noGrp="1" noChangeAspect="1"/>
          </p:cNvPicPr>
          <p:nvPr>
            <p:ph idx="1"/>
          </p:nvPr>
        </p:nvPicPr>
        <p:blipFill>
          <a:blip r:embed="rId3"/>
          <a:stretch>
            <a:fillRect/>
          </a:stretch>
        </p:blipFill>
        <p:spPr>
          <a:xfrm>
            <a:off x="305836" y="1246452"/>
            <a:ext cx="2802704" cy="2855386"/>
          </a:xfrm>
          <a:prstGeom prst="rect">
            <a:avLst/>
          </a:prstGeom>
        </p:spPr>
      </p:pic>
      <p:pic>
        <p:nvPicPr>
          <p:cNvPr id="5" name="Picture 4"/>
          <p:cNvPicPr>
            <a:picLocks noChangeAspect="1"/>
          </p:cNvPicPr>
          <p:nvPr/>
        </p:nvPicPr>
        <p:blipFill>
          <a:blip r:embed="rId4"/>
          <a:stretch>
            <a:fillRect/>
          </a:stretch>
        </p:blipFill>
        <p:spPr>
          <a:xfrm>
            <a:off x="3118373" y="1246452"/>
            <a:ext cx="1233734" cy="1233734"/>
          </a:xfrm>
          <a:prstGeom prst="rect">
            <a:avLst/>
          </a:prstGeom>
        </p:spPr>
      </p:pic>
      <p:pic>
        <p:nvPicPr>
          <p:cNvPr id="1026" name="Picture 2" descr="http://www.directshop.nl/images/blog/schrijve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836" y="4573059"/>
            <a:ext cx="2982926" cy="19792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maximism.nl/_contentimages/2013-07-31-19-29-35.Online-Marketing-Tips-And-Marketing-an-Articl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22277" y="4573059"/>
            <a:ext cx="2570983" cy="193428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itzpravodaj.cz/wp-content/uploads/2013/11/zalozeni-zivnosti-300x30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52293" y="4372946"/>
            <a:ext cx="2334507" cy="233450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upload.wikimedia.org/wikipedia/commons/thumb/5/53/Empirical_Cycle.svg/1170px-Empirical_Cycle.svg.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47733" y="1246452"/>
            <a:ext cx="3420533" cy="2993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86178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a:t>
            </a:r>
            <a:r>
              <a:rPr lang="en-US" dirty="0" err="1"/>
              <a:t>E</a:t>
            </a:r>
            <a:r>
              <a:rPr lang="en-US" dirty="0" err="1" smtClean="0"/>
              <a:t>indopdrachten</a:t>
            </a:r>
            <a:endParaRPr lang="en-US" dirty="0"/>
          </a:p>
        </p:txBody>
      </p:sp>
      <p:sp>
        <p:nvSpPr>
          <p:cNvPr id="3" name="Content Placeholder 2"/>
          <p:cNvSpPr>
            <a:spLocks noGrp="1"/>
          </p:cNvSpPr>
          <p:nvPr>
            <p:ph idx="1"/>
          </p:nvPr>
        </p:nvSpPr>
        <p:spPr/>
        <p:txBody>
          <a:bodyPr/>
          <a:lstStyle/>
          <a:p>
            <a:r>
              <a:rPr lang="en-US" dirty="0" err="1" smtClean="0"/>
              <a:t>Onderzoeksbeschrijving</a:t>
            </a:r>
            <a:r>
              <a:rPr lang="en-US" dirty="0" smtClean="0"/>
              <a:t> (OB)</a:t>
            </a:r>
          </a:p>
          <a:p>
            <a:r>
              <a:rPr lang="en-US" dirty="0" err="1" smtClean="0"/>
              <a:t>Literatuurverslag</a:t>
            </a:r>
            <a:r>
              <a:rPr lang="en-US" dirty="0" smtClean="0"/>
              <a:t> (LV)</a:t>
            </a:r>
            <a:br>
              <a:rPr lang="en-US" dirty="0" smtClean="0"/>
            </a:br>
            <a:endParaRPr lang="en-US" dirty="0" smtClean="0"/>
          </a:p>
          <a:p>
            <a:r>
              <a:rPr lang="en-US" dirty="0" err="1" smtClean="0"/>
              <a:t>Onderzoeksverslag</a:t>
            </a:r>
            <a:r>
              <a:rPr lang="en-US" dirty="0" smtClean="0"/>
              <a:t> (OV)</a:t>
            </a:r>
          </a:p>
          <a:p>
            <a:r>
              <a:rPr lang="en-US" dirty="0" err="1" smtClean="0"/>
              <a:t>Onderzoeksvoorstel</a:t>
            </a:r>
            <a:r>
              <a:rPr lang="en-US" dirty="0" smtClean="0"/>
              <a:t> (OZVS)</a:t>
            </a:r>
          </a:p>
          <a:p>
            <a:r>
              <a:rPr lang="en-US" dirty="0" err="1" smtClean="0"/>
              <a:t>Eindpresentatie</a:t>
            </a:r>
            <a:r>
              <a:rPr lang="en-US" dirty="0" smtClean="0"/>
              <a:t> (EP)</a:t>
            </a:r>
          </a:p>
          <a:p>
            <a:endParaRPr lang="en-US" dirty="0"/>
          </a:p>
        </p:txBody>
      </p:sp>
      <p:sp>
        <p:nvSpPr>
          <p:cNvPr id="4" name="Right Brace 3"/>
          <p:cNvSpPr/>
          <p:nvPr/>
        </p:nvSpPr>
        <p:spPr>
          <a:xfrm>
            <a:off x="6113416" y="2259874"/>
            <a:ext cx="404949" cy="979715"/>
          </a:xfrm>
          <a:prstGeom prst="rightBrace">
            <a:avLst/>
          </a:prstGeom>
          <a:noFill/>
          <a:ln>
            <a:solidFill>
              <a:schemeClr val="tx1"/>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nl-NL"/>
          </a:p>
        </p:txBody>
      </p:sp>
      <p:sp>
        <p:nvSpPr>
          <p:cNvPr id="5" name="Right Brace 4"/>
          <p:cNvSpPr/>
          <p:nvPr/>
        </p:nvSpPr>
        <p:spPr>
          <a:xfrm>
            <a:off x="6113415" y="3863181"/>
            <a:ext cx="404949" cy="1610156"/>
          </a:xfrm>
          <a:prstGeom prst="rightBrace">
            <a:avLst/>
          </a:prstGeom>
          <a:noFill/>
          <a:ln>
            <a:solidFill>
              <a:schemeClr val="tx1"/>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nl-NL"/>
          </a:p>
        </p:txBody>
      </p:sp>
      <p:sp>
        <p:nvSpPr>
          <p:cNvPr id="6" name="TextBox 5"/>
          <p:cNvSpPr txBox="1"/>
          <p:nvPr/>
        </p:nvSpPr>
        <p:spPr>
          <a:xfrm>
            <a:off x="6609806" y="2457343"/>
            <a:ext cx="2351926" cy="584775"/>
          </a:xfrm>
          <a:prstGeom prst="rect">
            <a:avLst/>
          </a:prstGeom>
          <a:noFill/>
        </p:spPr>
        <p:txBody>
          <a:bodyPr wrap="none" rtlCol="0">
            <a:spAutoFit/>
          </a:bodyPr>
          <a:lstStyle/>
          <a:p>
            <a:r>
              <a:rPr lang="en-US" sz="3200" dirty="0" smtClean="0"/>
              <a:t>ABV PB 1.1</a:t>
            </a:r>
            <a:endParaRPr lang="nl-NL" sz="3200" dirty="0"/>
          </a:p>
        </p:txBody>
      </p:sp>
      <p:sp>
        <p:nvSpPr>
          <p:cNvPr id="8" name="TextBox 7"/>
          <p:cNvSpPr txBox="1"/>
          <p:nvPr/>
        </p:nvSpPr>
        <p:spPr>
          <a:xfrm>
            <a:off x="6609806" y="4375871"/>
            <a:ext cx="2351926" cy="584775"/>
          </a:xfrm>
          <a:prstGeom prst="rect">
            <a:avLst/>
          </a:prstGeom>
          <a:noFill/>
        </p:spPr>
        <p:txBody>
          <a:bodyPr wrap="none" rtlCol="0">
            <a:spAutoFit/>
          </a:bodyPr>
          <a:lstStyle/>
          <a:p>
            <a:r>
              <a:rPr lang="en-US" sz="3200" dirty="0" smtClean="0"/>
              <a:t>ABV PB 1.2</a:t>
            </a:r>
            <a:endParaRPr lang="nl-NL" sz="3200" dirty="0"/>
          </a:p>
        </p:txBody>
      </p:sp>
    </p:spTree>
    <p:extLst>
      <p:ext uri="{BB962C8B-B14F-4D97-AF65-F5344CB8AC3E}">
        <p14:creationId xmlns:p14="http://schemas.microsoft.com/office/powerpoint/2010/main" val="3636615199"/>
      </p:ext>
    </p:extLst>
  </p:cSld>
  <p:clrMapOvr>
    <a:masterClrMapping/>
  </p:clrMapOvr>
  <p:timing>
    <p:tnLst>
      <p:par>
        <p:cTn id="1" dur="indefinite" restart="never" nodeType="tmRoot"/>
      </p:par>
    </p:tnLst>
  </p:timing>
</p:sld>
</file>

<file path=ppt/theme/theme1.xml><?xml version="1.0" encoding="utf-8"?>
<a:theme xmlns:a="http://schemas.openxmlformats.org/drawingml/2006/main" name="huisstijl ABV PowerPoint 2012">
  <a:themeElements>
    <a:clrScheme name="ABV">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0F6FC6"/>
      </a:hlink>
      <a:folHlink>
        <a:srgbClr val="0F6FC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documentManagement/>
</p:properties>
</file>

<file path=customXml/item2.xml><?xml version="1.0" encoding="utf-8"?>
<LongProperties xmlns="http://schemas.microsoft.com/office/2006/metadata/long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E6DF373FC507F46B9677EE7B075F58A" ma:contentTypeVersion="0" ma:contentTypeDescription="Create a new document." ma:contentTypeScope="" ma:versionID="640785213dd5931e6b383e0d4150da9e">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65F2669-636E-49F1-86E7-D1FA4A064018}">
  <ds:schemaRefs>
    <ds:schemaRef ds:uri="http://www.w3.org/XML/1998/namespace"/>
    <ds:schemaRef ds:uri="http://schemas.microsoft.com/office/2006/documentManagement/types"/>
    <ds:schemaRef ds:uri="http://schemas.microsoft.com/office/2006/metadata/properties"/>
    <ds:schemaRef ds:uri="http://purl.org/dc/dcmitype/"/>
    <ds:schemaRef ds:uri="http://purl.org/dc/elements/1.1/"/>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50CED26E-6DFE-41F3-8EF0-A4A794EC5DF5}">
  <ds:schemaRefs>
    <ds:schemaRef ds:uri="http://schemas.microsoft.com/office/2006/metadata/longProperties"/>
  </ds:schemaRefs>
</ds:datastoreItem>
</file>

<file path=customXml/itemProps3.xml><?xml version="1.0" encoding="utf-8"?>
<ds:datastoreItem xmlns:ds="http://schemas.openxmlformats.org/officeDocument/2006/customXml" ds:itemID="{50E8FA20-8B49-491A-BAE5-FEA4D76C63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4.xml><?xml version="1.0" encoding="utf-8"?>
<ds:datastoreItem xmlns:ds="http://schemas.openxmlformats.org/officeDocument/2006/customXml" ds:itemID="{62528280-8E31-45EC-8C3A-7F1FAEA4170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huisstijl ABV PowerPoint 2012</Template>
  <TotalTime>10207</TotalTime>
  <Words>1872</Words>
  <Application>Microsoft Office PowerPoint</Application>
  <PresentationFormat>On-screen Show (4:3)</PresentationFormat>
  <Paragraphs>308</Paragraphs>
  <Slides>38</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Calibri</vt:lpstr>
      <vt:lpstr>Palatino Linotype</vt:lpstr>
      <vt:lpstr>Times New Roman</vt:lpstr>
      <vt:lpstr>Verdana</vt:lpstr>
      <vt:lpstr>Wingdings</vt:lpstr>
      <vt:lpstr>huisstijl ABV PowerPoint 2012</vt:lpstr>
      <vt:lpstr>Academische Basisvaardigheden</vt:lpstr>
      <vt:lpstr>Overzicht werkgroep 1</vt:lpstr>
      <vt:lpstr>Leerdoelen WG 1</vt:lpstr>
      <vt:lpstr>Kennismaking</vt:lpstr>
      <vt:lpstr>Kennismaking</vt:lpstr>
      <vt:lpstr>Wie ben ik?</vt:lpstr>
      <vt:lpstr>Academische Basisvaardigheden (ABV)</vt:lpstr>
      <vt:lpstr>Wat ga je hier leren?</vt:lpstr>
      <vt:lpstr>5 Eindopdrachten</vt:lpstr>
      <vt:lpstr>Stapelmodel</vt:lpstr>
      <vt:lpstr>Benodigdheden ABV</vt:lpstr>
      <vt:lpstr>Digitale Communicatie</vt:lpstr>
      <vt:lpstr>Overzicht Blackboard</vt:lpstr>
      <vt:lpstr>Hoe gaan we samenwerken?</vt:lpstr>
      <vt:lpstr>Voorwaarden</vt:lpstr>
      <vt:lpstr>PowerPoint Presentation</vt:lpstr>
      <vt:lpstr>Wat verwacht ik van jullie?</vt:lpstr>
      <vt:lpstr>Inhoud ABV Semester 1</vt:lpstr>
      <vt:lpstr>TO: Faciliteitencheck</vt:lpstr>
      <vt:lpstr>Introductie OB</vt:lpstr>
      <vt:lpstr>Onderzoeksbeschrijving (OB)</vt:lpstr>
      <vt:lpstr>Zie ook het voorbeeld op Blackboard</vt:lpstr>
      <vt:lpstr>Over de auteurs</vt:lpstr>
      <vt:lpstr>Nabespreking TO PB  Hoe ging het?</vt:lpstr>
      <vt:lpstr>Hoofdstuk 2 &amp; 3</vt:lpstr>
      <vt:lpstr>Het  begrip “ras”</vt:lpstr>
      <vt:lpstr>In groepjes nabespreken</vt:lpstr>
      <vt:lpstr>Highlights</vt:lpstr>
      <vt:lpstr>Vraag 2</vt:lpstr>
      <vt:lpstr>Vraag 3a</vt:lpstr>
      <vt:lpstr>Vraag 4</vt:lpstr>
      <vt:lpstr>Vraag 5</vt:lpstr>
      <vt:lpstr>Vraag 5</vt:lpstr>
      <vt:lpstr>Niveauverschil resultaten-conclusie</vt:lpstr>
      <vt:lpstr>Knelpunten OB</vt:lpstr>
      <vt:lpstr>Handige afkortingen OB</vt:lpstr>
      <vt:lpstr>TO’s (zie blackboard)</vt:lpstr>
      <vt:lpstr>PowerPoint Presentation</vt:lpstr>
    </vt:vector>
  </TitlesOfParts>
  <Company>Universiteit van Amsterdam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Hanneke de Leeuw</dc:creator>
  <cp:lastModifiedBy>Lisette Harting</cp:lastModifiedBy>
  <cp:revision>191</cp:revision>
  <dcterms:created xsi:type="dcterms:W3CDTF">2009-02-02T14:19:13Z</dcterms:created>
  <dcterms:modified xsi:type="dcterms:W3CDTF">2014-09-10T15:17:20Z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ContentTypeId">
    <vt:lpwstr>0x0101004E6DF373FC507F46B9677EE7B075F58A</vt:lpwstr>
  </property>
</Properties>
</file>