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29"/>
  </p:notesMasterIdLst>
  <p:handoutMasterIdLst>
    <p:handoutMasterId r:id="rId30"/>
  </p:handoutMasterIdLst>
  <p:sldIdLst>
    <p:sldId id="258" r:id="rId2"/>
    <p:sldId id="259" r:id="rId3"/>
    <p:sldId id="267" r:id="rId4"/>
    <p:sldId id="307" r:id="rId5"/>
    <p:sldId id="284" r:id="rId6"/>
    <p:sldId id="310" r:id="rId7"/>
    <p:sldId id="308" r:id="rId8"/>
    <p:sldId id="285" r:id="rId9"/>
    <p:sldId id="288" r:id="rId10"/>
    <p:sldId id="289" r:id="rId11"/>
    <p:sldId id="290" r:id="rId12"/>
    <p:sldId id="294" r:id="rId13"/>
    <p:sldId id="291" r:id="rId14"/>
    <p:sldId id="292" r:id="rId15"/>
    <p:sldId id="309" r:id="rId16"/>
    <p:sldId id="293" r:id="rId17"/>
    <p:sldId id="295" r:id="rId18"/>
    <p:sldId id="296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3AAD8916-829E-4987-87BC-7AF2C79D532E}">
          <p14:sldIdLst>
            <p14:sldId id="258"/>
          </p14:sldIdLst>
        </p14:section>
        <p14:section name="Leerdoelen" id="{D8F438A7-BCB6-4F51-888C-5C2D278C88D2}">
          <p14:sldIdLst>
            <p14:sldId id="259"/>
            <p14:sldId id="267"/>
          </p14:sldIdLst>
        </p14:section>
        <p14:section name="Mededelingen" id="{32E8A32E-7E67-4DE7-A836-06802FE78B21}">
          <p14:sldIdLst>
            <p14:sldId id="307"/>
            <p14:sldId id="284"/>
          </p14:sldIdLst>
        </p14:section>
        <p14:section name="Untitled Section" id="{AE33C48F-26E9-4776-83EC-3823F1E5DDB7}">
          <p14:sldIdLst>
            <p14:sldId id="310"/>
            <p14:sldId id="308"/>
          </p14:sldIdLst>
        </p14:section>
        <p14:section name="WO: peer review" id="{5D70BCF0-4BD9-4A2A-9EDB-7D2D60E2644E}">
          <p14:sldIdLst>
            <p14:sldId id="285"/>
            <p14:sldId id="288"/>
            <p14:sldId id="289"/>
            <p14:sldId id="290"/>
            <p14:sldId id="294"/>
          </p14:sldIdLst>
        </p14:section>
        <p14:section name="Pauze" id="{5B19258D-1715-48E7-9EF3-30203745BF49}">
          <p14:sldIdLst>
            <p14:sldId id="291"/>
          </p14:sldIdLst>
        </p14:section>
        <p14:section name="WO: werkbespreking" id="{1A3983DC-CD58-46D9-A042-C3C710DC5725}">
          <p14:sldIdLst>
            <p14:sldId id="292"/>
            <p14:sldId id="309"/>
            <p14:sldId id="293"/>
            <p14:sldId id="295"/>
            <p14:sldId id="296"/>
            <p14:sldId id="299"/>
          </p14:sldIdLst>
        </p14:section>
        <p14:section name="Tips discussie schrijven" id="{C2EB9F8A-A0BA-48D9-A913-FE3534A0BF17}">
          <p14:sldIdLst>
            <p14:sldId id="300"/>
            <p14:sldId id="301"/>
          </p14:sldIdLst>
        </p14:section>
        <p14:section name="z-factor" id="{F797AC4F-9320-4F15-83F6-BE2599AE0A9E}">
          <p14:sldIdLst/>
        </p14:section>
        <p14:section name="Thuisopdrachten" id="{8D430EA0-1A1A-4A46-B6CB-80EE0D8DA2CE}">
          <p14:sldIdLst>
            <p14:sldId id="302"/>
            <p14:sldId id="303"/>
            <p14:sldId id="304"/>
          </p14:sldIdLst>
        </p14:section>
        <p14:section name="Take-home messages" id="{EFF45F80-8B10-4C9A-B6DB-77754CC9D20F}">
          <p14:sldIdLst>
            <p14:sldId id="305"/>
            <p14:sldId id="306"/>
          </p14:sldIdLst>
        </p14:section>
        <p14:section name="Afsluiting" id="{0018159B-D364-4F92-ABE3-9B499785658C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ette Harting" initials="LH" lastIdx="5" clrIdx="0">
    <p:extLst>
      <p:ext uri="{19B8F6BF-5375-455C-9EA6-DF929625EA0E}">
        <p15:presenceInfo xmlns:p15="http://schemas.microsoft.com/office/powerpoint/2012/main" userId="8d7fa513af8bbb0f" providerId="Windows Live"/>
      </p:ext>
    </p:extLst>
  </p:cmAuthor>
  <p:cmAuthor id="2" name="Harting" initials="LP" lastIdx="10" clrIdx="1">
    <p:extLst>
      <p:ext uri="{19B8F6BF-5375-455C-9EA6-DF929625EA0E}">
        <p15:presenceInfo xmlns:p15="http://schemas.microsoft.com/office/powerpoint/2012/main" userId="Hart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25252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33" autoAdjust="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outlineViewPr>
    <p:cViewPr>
      <p:scale>
        <a:sx n="33" d="100"/>
        <a:sy n="33" d="100"/>
      </p:scale>
      <p:origin x="0" y="-282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8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4-03-18T23:17:32.826" idx="7">
    <p:pos x="3581" y="3439"/>
    <p:text>vul je naam in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4-03-18T23:18:43.791" idx="8">
    <p:pos x="5426" y="2596"/>
    <p:text>anders formuleren? Of weglaten.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4-03-18T23:03:01.983" idx="1">
    <p:pos x="3473" y="1302"/>
    <p:text>of op basis waarvan jij ze indeelt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4-03-18T23:06:42.418" idx="2">
    <p:pos x="4324" y="1745"/>
    <p:text>verander evt. de logistiek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4-03-19T09:13:26.381" idx="9">
    <p:pos x="2730" y="1853"/>
    <p:text>aanpassen indien nodig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4-03-18T23:11:15.140" idx="3">
    <p:pos x="2154" y="1853"/>
    <p:text>invullen</p:text>
    <p:extLst>
      <p:ext uri="{C676402C-5697-4E1C-873F-D02D1690AC5C}">
        <p15:threadingInfo xmlns:p15="http://schemas.microsoft.com/office/powerpoint/2012/main" timeZoneBias="-60"/>
      </p:ext>
    </p:extLst>
  </p:cm>
  <p:cm authorId="2" dt="2014-03-18T23:11:21.448" idx="4">
    <p:pos x="2195" y="1578"/>
    <p:text>invullen</p:text>
    <p:extLst>
      <p:ext uri="{C676402C-5697-4E1C-873F-D02D1690AC5C}">
        <p15:threadingInfo xmlns:p15="http://schemas.microsoft.com/office/powerpoint/2012/main" timeZoneBias="-60"/>
      </p:ext>
    </p:extLst>
  </p:cm>
  <p:cm authorId="2" dt="2014-03-18T23:11:34.927" idx="5">
    <p:pos x="4024" y="1302"/>
    <p:text>pas je eigen deadline toe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4-03-18T23:11:51.693" idx="6">
    <p:pos x="4591" y="3464"/>
    <p:text>of donderdag 4 april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431FA-BCD2-423F-84CB-DC378F98019A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EAC7C-156E-45C6-898A-E358166238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75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A652A-E2DF-40A6-A7CC-DDA5C91DF1F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E4AC-0C82-469B-BED2-2FE59CF6FAC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59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Geef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dirty="0" smtClean="0"/>
              <a:t> het </a:t>
            </a:r>
            <a:r>
              <a:rPr lang="en-US" dirty="0" err="1" smtClean="0"/>
              <a:t>verschil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inhoudelijke</a:t>
            </a:r>
            <a:r>
              <a:rPr lang="en-US" dirty="0" smtClean="0"/>
              <a:t> en </a:t>
            </a:r>
            <a:r>
              <a:rPr lang="en-US" dirty="0" err="1" smtClean="0"/>
              <a:t>methodologische</a:t>
            </a:r>
            <a:r>
              <a:rPr lang="en-US" dirty="0" smtClean="0"/>
              <a:t> </a:t>
            </a:r>
            <a:r>
              <a:rPr lang="en-US" dirty="0" err="1" smtClean="0"/>
              <a:t>evaluatie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</a:t>
            </a:r>
            <a:r>
              <a:rPr lang="en-US" baseline="0" dirty="0" smtClean="0"/>
              <a:t>!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2E4AC-0C82-469B-BED2-2FE59CF6FAC3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04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5596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pic>
        <p:nvPicPr>
          <p:cNvPr id="7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994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pic>
        <p:nvPicPr>
          <p:cNvPr id="7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490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448431" y="6267938"/>
            <a:ext cx="789354" cy="590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14508" y="6384818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8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000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pic>
        <p:nvPicPr>
          <p:cNvPr id="8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009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pic>
        <p:nvPicPr>
          <p:cNvPr id="10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37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pic>
        <p:nvPicPr>
          <p:cNvPr id="6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06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398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01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bg2">
                <a:lumMod val="75000"/>
                <a:alpha val="90000"/>
              </a:schemeClr>
            </a:gs>
            <a:gs pos="87000">
              <a:schemeClr val="bg2">
                <a:lumMod val="90000"/>
              </a:schemeClr>
            </a:gs>
            <a:gs pos="92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grpSp>
        <p:nvGrpSpPr>
          <p:cNvPr id="1028" name="Group 11"/>
          <p:cNvGrpSpPr>
            <a:grpSpLocks/>
          </p:cNvGrpSpPr>
          <p:nvPr/>
        </p:nvGrpSpPr>
        <p:grpSpPr bwMode="auto">
          <a:xfrm>
            <a:off x="3079750" y="6230938"/>
            <a:ext cx="2995613" cy="557212"/>
            <a:chOff x="3079728" y="6230886"/>
            <a:chExt cx="2995932" cy="557806"/>
          </a:xfrm>
        </p:grpSpPr>
        <p:sp>
          <p:nvSpPr>
            <p:cNvPr id="8" name="TextBox 7"/>
            <p:cNvSpPr txBox="1"/>
            <p:nvPr/>
          </p:nvSpPr>
          <p:spPr bwMode="auto">
            <a:xfrm>
              <a:off x="3079728" y="6512173"/>
              <a:ext cx="2995932" cy="2765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cap="small">
                  <a:latin typeface="Verdana" pitchFamily="34" charset="0"/>
                  <a:cs typeface="Times New Roman" pitchFamily="18" charset="0"/>
                </a:rPr>
                <a:t>Academische Basisvaardigheden</a:t>
              </a:r>
              <a:endParaRPr lang="nl-NL" sz="1200" b="1" cap="small">
                <a:latin typeface="Verdana" pitchFamily="34" charset="0"/>
                <a:cs typeface="Times New Roman" pitchFamily="18" charset="0"/>
              </a:endParaRPr>
            </a:p>
          </p:txBody>
        </p:sp>
        <p:pic>
          <p:nvPicPr>
            <p:cNvPr id="1031" name="Picture 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3340" y="6230886"/>
              <a:ext cx="317320" cy="327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6731000" y="6223000"/>
            <a:ext cx="2374900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cap="small">
                <a:latin typeface="Verdana" pitchFamily="34" charset="0"/>
                <a:cs typeface="Times New Roman" pitchFamily="18" charset="0"/>
              </a:rPr>
              <a:t>Biologie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cap="small">
                <a:latin typeface="Verdana" pitchFamily="34" charset="0"/>
                <a:cs typeface="Times New Roman" pitchFamily="18" charset="0"/>
              </a:rPr>
              <a:t>Bio-medische wetenschappen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cap="small">
                <a:latin typeface="Verdana" pitchFamily="34" charset="0"/>
                <a:cs typeface="Times New Roman" pitchFamily="18" charset="0"/>
              </a:rPr>
              <a:t>Psychobiologie</a:t>
            </a:r>
            <a:endParaRPr lang="nl-NL" sz="1050" b="1" cap="small">
              <a:latin typeface="Verdana" pitchFamily="34" charset="0"/>
              <a:cs typeface="Times New Roman" pitchFamily="18" charset="0"/>
            </a:endParaRPr>
          </a:p>
        </p:txBody>
      </p:sp>
      <p:pic>
        <p:nvPicPr>
          <p:cNvPr id="9" name="Picture 2" descr="http://www.desda.org/kaleidoscoopdag/images/uva.jpg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0" r="38316" b="33207"/>
          <a:stretch/>
        </p:blipFill>
        <p:spPr bwMode="auto">
          <a:xfrm>
            <a:off x="8686800" y="6454109"/>
            <a:ext cx="457200" cy="3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75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6000" noProof="0" dirty="0" smtClean="0">
                <a:solidFill>
                  <a:schemeClr val="tx1"/>
                </a:solidFill>
              </a:rPr>
              <a:t>Welkom!</a:t>
            </a:r>
            <a:endParaRPr lang="nl-NL" sz="6000" noProof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413707"/>
            <a:ext cx="7526338" cy="1166845"/>
          </a:xfrm>
          <a:effectLst>
            <a:outerShdw blurRad="25400" dir="14400000">
              <a:schemeClr val="accent1">
                <a:lumMod val="90000"/>
                <a:lumOff val="10000"/>
                <a:alpha val="4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nl-NL" sz="1800" b="1" u="sng" noProof="0" dirty="0" smtClean="0">
                <a:solidFill>
                  <a:schemeClr val="tx1"/>
                </a:solidFill>
              </a:rPr>
              <a:t>Werkgroep 18</a:t>
            </a:r>
          </a:p>
          <a:p>
            <a:r>
              <a:rPr lang="nl-NL" sz="1800" noProof="0" dirty="0" smtClean="0">
                <a:solidFill>
                  <a:schemeClr val="tx1"/>
                </a:solidFill>
              </a:rPr>
              <a:t>ABV-groep: </a:t>
            </a:r>
            <a:r>
              <a:rPr lang="nl-NL" sz="1800" noProof="0" dirty="0" err="1" smtClean="0">
                <a:solidFill>
                  <a:schemeClr val="tx1"/>
                </a:solidFill>
              </a:rPr>
              <a:t>Px</a:t>
            </a:r>
            <a:r>
              <a:rPr lang="nl-NL" sz="1800" noProof="0" dirty="0" smtClean="0">
                <a:solidFill>
                  <a:schemeClr val="tx1"/>
                </a:solidFill>
              </a:rPr>
              <a:t> en </a:t>
            </a:r>
            <a:r>
              <a:rPr lang="nl-NL" sz="1800" noProof="0" dirty="0" err="1" smtClean="0">
                <a:solidFill>
                  <a:schemeClr val="tx1"/>
                </a:solidFill>
              </a:rPr>
              <a:t>Px</a:t>
            </a:r>
            <a:endParaRPr lang="nl-NL" sz="1800" noProof="0" dirty="0" smtClean="0">
              <a:solidFill>
                <a:schemeClr val="tx1"/>
              </a:solidFill>
            </a:endParaRPr>
          </a:p>
          <a:p>
            <a:r>
              <a:rPr lang="nl-NL" sz="1800" noProof="0" dirty="0" smtClean="0">
                <a:solidFill>
                  <a:schemeClr val="tx1"/>
                </a:solidFill>
              </a:rPr>
              <a:t>Docent: XXXXX XXXXXX</a:t>
            </a:r>
          </a:p>
          <a:p>
            <a:endParaRPr lang="nl-NL" sz="2000" noProof="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35815" y="6158523"/>
            <a:ext cx="1008185" cy="6994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 descr="http://www.informatica.nl/pict_UniversiteitvanAmsterda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5" b="15971"/>
          <a:stretch/>
        </p:blipFill>
        <p:spPr bwMode="auto">
          <a:xfrm>
            <a:off x="6255559" y="5765799"/>
            <a:ext cx="2571917" cy="74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7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WO: Stap 1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Lees het verslag aandachtig door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Focus: M&amp;M en resultaten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Geef bij elk punt genoeg toelichting, wees zo specifiek mogelijk </a:t>
            </a: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Gebruik de handleiding</a:t>
            </a: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Wees constructief!</a:t>
            </a: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Benoem ook de dingen die wél goed gaan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Tijd: 30 minuten</a:t>
            </a:r>
          </a:p>
          <a:p>
            <a:endParaRPr lang="nl-NL" sz="2800" noProof="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151813" y="6042025"/>
            <a:ext cx="992187" cy="365125"/>
          </a:xfrm>
          <a:prstGeom prst="rect">
            <a:avLst/>
          </a:prstGeom>
        </p:spPr>
        <p:txBody>
          <a:bodyPr/>
          <a:lstStyle/>
          <a:p>
            <a:fld id="{1F518CBA-34C2-4799-81D4-DC7D5F4A3252}" type="datetime1">
              <a:rPr lang="en-US" smtClean="0"/>
              <a:t>3/19/2014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47075" y="5916613"/>
            <a:ext cx="796925" cy="49053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0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WO: Stap 2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Bespreek de feedback onderling</a:t>
            </a: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Twijfel? 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Raadpleeg de HWV! 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Nog steeds twijfel? Vraag mij!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Zorg dat alle feedback duidelijk is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Tijd: 2 x 5 minuten (duo) </a:t>
            </a:r>
            <a:r>
              <a:rPr lang="nl-NL" sz="2800" b="1" noProof="0" dirty="0" smtClean="0">
                <a:solidFill>
                  <a:schemeClr val="tx1"/>
                </a:solidFill>
              </a:rPr>
              <a:t>of</a:t>
            </a:r>
            <a:r>
              <a:rPr lang="nl-NL" sz="2800" noProof="0" dirty="0" smtClean="0">
                <a:solidFill>
                  <a:schemeClr val="tx1"/>
                </a:solidFill>
              </a:rPr>
              <a:t> 3 x 3 minuten (trio)</a:t>
            </a:r>
          </a:p>
          <a:p>
            <a:endParaRPr lang="nl-NL" sz="2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1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WO: Afronding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Rondje: tips van en voor elkaar!</a:t>
            </a:r>
            <a:endParaRPr lang="nl-NL" sz="2800" noProof="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mkbwerkplekleren.nl/wp-content/uploads/2012/09/Anton-Wat-heb-je-geleerd-bewerking-Hans-252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010" y="2353235"/>
            <a:ext cx="3310590" cy="394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81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PAUZE!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17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Overzicht WG18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Mededelingen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OV: Overzicht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Peer review Inleiding, M&amp;M en Resultaten</a:t>
            </a:r>
          </a:p>
          <a:p>
            <a:r>
              <a:rPr lang="nl-NL" sz="2800" b="1" noProof="0" dirty="0" smtClean="0">
                <a:solidFill>
                  <a:schemeClr val="tx1"/>
                </a:solidFill>
              </a:rPr>
              <a:t>WO: Werkbespreking resultaten</a:t>
            </a:r>
            <a:endParaRPr lang="nl-NL" sz="2800" b="1" noProof="0" dirty="0" smtClean="0">
              <a:solidFill>
                <a:schemeClr val="tx1"/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Thuisopdrachten</a:t>
            </a:r>
            <a:endParaRPr lang="nl-NL" sz="2800" noProof="0" dirty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Take-home </a:t>
            </a:r>
            <a:r>
              <a:rPr lang="nl-NL" sz="2800" noProof="0" dirty="0" err="1" smtClean="0">
                <a:solidFill>
                  <a:schemeClr val="bg1">
                    <a:lumMod val="65000"/>
                  </a:schemeClr>
                </a:solidFill>
                <a:effectLst/>
              </a:rPr>
              <a:t>messages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197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Werkbespreking</a:t>
            </a:r>
            <a:r>
              <a:rPr lang="en-US" dirty="0" smtClean="0"/>
              <a:t>: </a:t>
            </a:r>
            <a:r>
              <a:rPr lang="en-US" dirty="0" err="1" smtClean="0"/>
              <a:t>waarom</a:t>
            </a:r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r>
              <a:rPr lang="en-US" dirty="0" smtClean="0"/>
              <a:t> op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rijtje</a:t>
            </a:r>
            <a:r>
              <a:rPr lang="en-US" dirty="0" smtClean="0"/>
              <a:t> </a:t>
            </a:r>
            <a:r>
              <a:rPr lang="en-US" dirty="0" err="1" smtClean="0"/>
              <a:t>zetten</a:t>
            </a:r>
            <a:endParaRPr lang="en-US" dirty="0" smtClean="0"/>
          </a:p>
          <a:p>
            <a:r>
              <a:rPr lang="en-US" dirty="0" err="1" smtClean="0"/>
              <a:t>Resultaten</a:t>
            </a:r>
            <a:r>
              <a:rPr lang="en-US" dirty="0" smtClean="0"/>
              <a:t> </a:t>
            </a:r>
            <a:r>
              <a:rPr lang="en-US" dirty="0" err="1" smtClean="0"/>
              <a:t>verklaren</a:t>
            </a:r>
            <a:endParaRPr lang="en-US" dirty="0" smtClean="0"/>
          </a:p>
          <a:p>
            <a:r>
              <a:rPr lang="en-US" dirty="0" err="1" smtClean="0"/>
              <a:t>Kritisch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methode</a:t>
            </a:r>
            <a:r>
              <a:rPr lang="en-US" dirty="0" smtClean="0"/>
              <a:t> </a:t>
            </a:r>
            <a:r>
              <a:rPr lang="en-US" dirty="0" err="1" smtClean="0"/>
              <a:t>kijken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3F0735-7091-4C3C-A35E-DD125EB4AE39}" type="datetime1">
              <a:rPr lang="nl-NL" smtClean="0"/>
              <a:t>19-3-2014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14F90B-F344-4EBD-B70A-8C45DAFD24F9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644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Werkbespreking: Waarom?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pic>
        <p:nvPicPr>
          <p:cNvPr id="4" name="Picture 3" descr="TG and FFA fluxes 1303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57" y="1963715"/>
            <a:ext cx="6335214" cy="4751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353236" y="3576918"/>
            <a:ext cx="9412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Claudia</a:t>
            </a:r>
            <a:b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Sjoerd</a:t>
            </a:r>
            <a:endParaRPr lang="nl-NL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24836" y="3173505"/>
            <a:ext cx="140745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Edwin</a:t>
            </a:r>
            <a:b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Janine</a:t>
            </a:r>
            <a:endParaRPr lang="nl-NL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08812" y="3576918"/>
            <a:ext cx="117437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Mariëtte</a:t>
            </a:r>
            <a:b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Sander</a:t>
            </a:r>
            <a:endParaRPr lang="nl-NL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Werkbespreking: Logistiek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Doel: Kritisch nadenken over onderzoeksresultaten</a:t>
            </a:r>
          </a:p>
          <a:p>
            <a:endParaRPr lang="nl-NL" sz="105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Logistiek: </a:t>
            </a:r>
          </a:p>
          <a:p>
            <a:pPr lvl="1"/>
            <a:r>
              <a:rPr lang="nl-NL" sz="2400" b="1" noProof="0" dirty="0" smtClean="0">
                <a:solidFill>
                  <a:schemeClr val="tx1"/>
                </a:solidFill>
              </a:rPr>
              <a:t>Plenaire</a:t>
            </a:r>
            <a:r>
              <a:rPr lang="nl-NL" sz="2400" noProof="0" dirty="0" smtClean="0">
                <a:solidFill>
                  <a:schemeClr val="tx1"/>
                </a:solidFill>
              </a:rPr>
              <a:t> discussie, 2 studenten als voorzitter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Elk groepje heeft </a:t>
            </a:r>
            <a:r>
              <a:rPr lang="nl-NL" sz="2400" b="1" noProof="0" dirty="0" smtClean="0">
                <a:solidFill>
                  <a:schemeClr val="tx1"/>
                </a:solidFill>
              </a:rPr>
              <a:t>max. 10 minuten</a:t>
            </a:r>
          </a:p>
          <a:p>
            <a:pPr lvl="1"/>
            <a:r>
              <a:rPr lang="nl-NL" sz="2400" b="1" noProof="0" dirty="0" smtClean="0">
                <a:solidFill>
                  <a:schemeClr val="tx1"/>
                </a:solidFill>
              </a:rPr>
              <a:t>Interactieve</a:t>
            </a:r>
            <a:r>
              <a:rPr lang="nl-NL" sz="2400" noProof="0" dirty="0" smtClean="0">
                <a:solidFill>
                  <a:schemeClr val="tx1"/>
                </a:solidFill>
              </a:rPr>
              <a:t> bespreking: ook tussendoor vragen stellen</a:t>
            </a:r>
          </a:p>
          <a:p>
            <a:endParaRPr lang="nl-NL" sz="105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Tips: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Hou pen en papier erbij, maak aantekeningen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Deze bespreking kun je als basis voor je discussie gebruiken</a:t>
            </a:r>
          </a:p>
          <a:p>
            <a:endParaRPr lang="nl-NL" sz="14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Evaluatie van de resultaten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011" y="1927411"/>
            <a:ext cx="7395883" cy="493058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622176" y="3818965"/>
            <a:ext cx="645459" cy="13447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631" y="4551807"/>
            <a:ext cx="2554019" cy="62753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631" y="3722129"/>
            <a:ext cx="1908560" cy="95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18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Werkbespreking: Afronding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Hoe vonden jullie de bespreking gaan?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Schema: Nadenken over aantal onderdelen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Resultaten terugkoppelen naar hypothese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Evaluatie, verklaringen 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Suggesties voor vervolgonderzoek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0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Leerdoelen WG18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800" noProof="0" dirty="0">
                <a:solidFill>
                  <a:schemeClr val="tx1"/>
                </a:solidFill>
              </a:rPr>
              <a:t>Na deze werkgroep…</a:t>
            </a:r>
          </a:p>
          <a:p>
            <a:pPr lvl="1">
              <a:tabLst>
                <a:tab pos="987425" algn="l"/>
              </a:tabLst>
            </a:pPr>
            <a:r>
              <a:rPr lang="nl-NL" sz="2400" noProof="0" dirty="0" smtClean="0">
                <a:solidFill>
                  <a:schemeClr val="tx1"/>
                </a:solidFill>
                <a:effectLst/>
              </a:rPr>
              <a:t>kun je schriftelijke feedback op andermans tekst geven.</a:t>
            </a:r>
          </a:p>
          <a:p>
            <a:pPr lvl="1">
              <a:tabLst>
                <a:tab pos="987425" algn="l"/>
              </a:tabLst>
            </a:pPr>
            <a:r>
              <a:rPr lang="nl-NL" sz="2400" noProof="0" dirty="0" smtClean="0">
                <a:solidFill>
                  <a:schemeClr val="tx1"/>
                </a:solidFill>
              </a:rPr>
              <a:t>kun je feedback in ontvangst nemen en verhelderende vragen stellen.</a:t>
            </a:r>
            <a:endParaRPr lang="nl-NL" sz="2400" noProof="0" dirty="0" smtClean="0">
              <a:solidFill>
                <a:schemeClr val="tx1"/>
              </a:solidFill>
              <a:effectLst/>
            </a:endParaRPr>
          </a:p>
          <a:p>
            <a:pPr lvl="1">
              <a:tabLst>
                <a:tab pos="987425" algn="l"/>
              </a:tabLst>
            </a:pPr>
            <a:r>
              <a:rPr lang="nl-NL" sz="2400" noProof="0" dirty="0" smtClean="0">
                <a:solidFill>
                  <a:schemeClr val="tx1"/>
                </a:solidFill>
                <a:effectLst/>
              </a:rPr>
              <a:t>kun je jullie eigen onderzoek kritisch evalueren en bediscussi</a:t>
            </a:r>
            <a:r>
              <a:rPr lang="nl-NL" sz="2400" noProof="0" dirty="0" smtClean="0">
                <a:solidFill>
                  <a:schemeClr val="tx1"/>
                </a:solidFill>
              </a:rPr>
              <a:t>ëren.</a:t>
            </a:r>
          </a:p>
          <a:p>
            <a:pPr lvl="1">
              <a:tabLst>
                <a:tab pos="987425" algn="l"/>
              </a:tabLst>
            </a:pPr>
            <a:r>
              <a:rPr lang="nl-NL" sz="2400" noProof="0" dirty="0" smtClean="0">
                <a:solidFill>
                  <a:schemeClr val="tx1"/>
                </a:solidFill>
                <a:effectLst/>
              </a:rPr>
              <a:t>ku</a:t>
            </a:r>
            <a:r>
              <a:rPr lang="nl-NL" sz="2400" noProof="0" dirty="0" smtClean="0">
                <a:solidFill>
                  <a:schemeClr val="tx1"/>
                </a:solidFill>
              </a:rPr>
              <a:t>n je je resultaten in het perspectief van de methode en eerdere kennis stellen en aan de hand hiervan alternatieve verklaringen bedenken.</a:t>
            </a:r>
          </a:p>
          <a:p>
            <a:pPr lvl="1">
              <a:tabLst>
                <a:tab pos="987425" algn="l"/>
              </a:tabLst>
            </a:pPr>
            <a:r>
              <a:rPr lang="nl-NL" sz="2400" noProof="0" dirty="0" smtClean="0">
                <a:solidFill>
                  <a:schemeClr val="tx1"/>
                </a:solidFill>
                <a:effectLst/>
              </a:rPr>
              <a:t>heb je een handvat voor het schrijven van de discussie van je onderzoeksverslag.</a:t>
            </a:r>
          </a:p>
        </p:txBody>
      </p:sp>
    </p:spTree>
    <p:extLst>
      <p:ext uri="{BB962C8B-B14F-4D97-AF65-F5344CB8AC3E}">
        <p14:creationId xmlns:p14="http://schemas.microsoft.com/office/powerpoint/2010/main" val="349311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Discussie schrijven: Tips (1)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Let op: Schema is niet volledig!!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Terugkoppeling naar eerdere bevindingen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Terugkoppeling naar brede context / relevantie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Refereren </a:t>
            </a:r>
            <a:r>
              <a:rPr lang="nl-NL" sz="2800" noProof="0" dirty="0" smtClean="0">
                <a:solidFill>
                  <a:schemeClr val="tx1"/>
                </a:solidFill>
              </a:rPr>
              <a:t>volgens HWV, p. 55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“Persoonlijke communicatie”</a:t>
            </a:r>
          </a:p>
          <a:p>
            <a:endParaRPr lang="nl-NL" sz="2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4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Discussie schrijven: Tips (2)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Vergeet de </a:t>
            </a:r>
            <a:r>
              <a:rPr lang="nl-NL" sz="2800" u="sng" noProof="0" dirty="0" smtClean="0">
                <a:solidFill>
                  <a:schemeClr val="tx1"/>
                </a:solidFill>
              </a:rPr>
              <a:t>inhoudelijke</a:t>
            </a:r>
            <a:r>
              <a:rPr lang="nl-NL" sz="2800" noProof="0" dirty="0" smtClean="0">
                <a:solidFill>
                  <a:schemeClr val="tx1"/>
                </a:solidFill>
              </a:rPr>
              <a:t> verklaringen niet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Blijf niet in de toetsingsfase hangen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Pas op dat je je eigen onderzoek niet </a:t>
            </a:r>
            <a:r>
              <a:rPr lang="nl-NL" sz="2800" noProof="0" dirty="0" smtClean="0">
                <a:solidFill>
                  <a:schemeClr val="tx1"/>
                </a:solidFill>
              </a:rPr>
              <a:t>(</a:t>
            </a:r>
            <a:r>
              <a:rPr lang="nl-NL" sz="2800" dirty="0" smtClean="0"/>
              <a:t>methodologisch) </a:t>
            </a:r>
            <a:r>
              <a:rPr lang="nl-NL" sz="2800" noProof="0" dirty="0" smtClean="0">
                <a:solidFill>
                  <a:schemeClr val="tx1"/>
                </a:solidFill>
              </a:rPr>
              <a:t>afbrandt</a:t>
            </a:r>
            <a:endParaRPr lang="nl-NL" sz="2800" noProof="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4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Denk aan de terugkoppeling naar onderdelen inleiding (brede context, eerdere bevindingen)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Volg de handleiding en schrijf een samenhangend verhaal</a:t>
            </a:r>
          </a:p>
          <a:p>
            <a:endParaRPr lang="nl-NL" sz="2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2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Overzicht WG18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Mededelingen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OV: Overzicht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Peer review Inleiding, M&amp;M en Resultaten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Werkbespreking resultaten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b="1" noProof="0" dirty="0" smtClean="0">
                <a:solidFill>
                  <a:schemeClr val="tx1"/>
                </a:solidFill>
                <a:effectLst/>
              </a:rPr>
              <a:t>Thuisopdrachten</a:t>
            </a:r>
            <a:endParaRPr lang="nl-NL" sz="2800" b="1" noProof="0" dirty="0">
              <a:solidFill>
                <a:schemeClr val="tx1"/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Take-home </a:t>
            </a:r>
            <a:r>
              <a:rPr lang="nl-NL" sz="2800" noProof="0" dirty="0" err="1" smtClean="0">
                <a:solidFill>
                  <a:schemeClr val="bg1">
                    <a:lumMod val="65000"/>
                  </a:schemeClr>
                </a:solidFill>
                <a:effectLst/>
              </a:rPr>
              <a:t>messages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Thuisopdrachten (1)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OV: Schrijven eindversie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Verwerk alle feedback van de peer reviews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Schrijf discussie op basis van de werkbespreking</a:t>
            </a:r>
          </a:p>
          <a:p>
            <a:pPr lvl="1"/>
            <a:r>
              <a:rPr lang="nl-NL" sz="2400" u="sng" noProof="0" dirty="0" smtClean="0">
                <a:solidFill>
                  <a:schemeClr val="tx1"/>
                </a:solidFill>
              </a:rPr>
              <a:t>Deadline:</a:t>
            </a:r>
            <a:r>
              <a:rPr lang="nl-NL" sz="2400" noProof="0" dirty="0" smtClean="0">
                <a:solidFill>
                  <a:schemeClr val="tx1"/>
                </a:solidFill>
              </a:rPr>
              <a:t> </a:t>
            </a:r>
            <a:r>
              <a:rPr lang="nl-NL" sz="2400" b="1" noProof="0" dirty="0" smtClean="0">
                <a:solidFill>
                  <a:srgbClr val="FF0000"/>
                </a:solidFill>
              </a:rPr>
              <a:t>vrijdag 5 april </a:t>
            </a:r>
            <a:r>
              <a:rPr lang="nl-NL" sz="2400" noProof="0" dirty="0" smtClean="0">
                <a:solidFill>
                  <a:schemeClr val="tx1"/>
                </a:solidFill>
              </a:rPr>
              <a:t>voor aanvang van de werkgroep, geldt voor zowel digitale als </a:t>
            </a:r>
            <a:r>
              <a:rPr lang="nl-NL" sz="2400" noProof="0" dirty="0" err="1" smtClean="0">
                <a:solidFill>
                  <a:schemeClr val="tx1"/>
                </a:solidFill>
              </a:rPr>
              <a:t>hardcopy</a:t>
            </a:r>
            <a:r>
              <a:rPr lang="nl-NL" sz="2400" noProof="0" dirty="0" smtClean="0">
                <a:solidFill>
                  <a:schemeClr val="tx1"/>
                </a:solidFill>
              </a:rPr>
              <a:t> versie</a:t>
            </a:r>
          </a:p>
          <a:p>
            <a:pPr lvl="1"/>
            <a:r>
              <a:rPr lang="en-US" sz="2400" dirty="0" smtClean="0"/>
              <a:t>Tip: </a:t>
            </a:r>
            <a:r>
              <a:rPr lang="en-US" sz="2400" dirty="0" err="1" smtClean="0"/>
              <a:t>geef</a:t>
            </a:r>
            <a:r>
              <a:rPr lang="en-US" sz="2400" dirty="0" smtClean="0"/>
              <a:t> </a:t>
            </a:r>
            <a:r>
              <a:rPr lang="en-US" sz="2400" dirty="0" err="1" smtClean="0"/>
              <a:t>elkaar</a:t>
            </a:r>
            <a:r>
              <a:rPr lang="en-US" sz="2400" dirty="0" smtClean="0"/>
              <a:t> feedback op de </a:t>
            </a:r>
            <a:r>
              <a:rPr lang="en-US" sz="2400" dirty="0" err="1" smtClean="0"/>
              <a:t>discussie</a:t>
            </a:r>
            <a:endParaRPr lang="nl-NL" sz="2400" noProof="0" dirty="0" smtClean="0">
              <a:solidFill>
                <a:schemeClr val="tx1"/>
              </a:solidFill>
            </a:endParaRPr>
          </a:p>
          <a:p>
            <a:pPr lvl="1"/>
            <a:endParaRPr lang="nl-NL" sz="2400" b="1" noProof="0" dirty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OZVS: Doorgeven duo’s en voorkeur onderwerp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Ik stuur mail met waarnemingen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Reply met duo en top 3 voorkeur (zet elkaar op CC!)</a:t>
            </a:r>
          </a:p>
          <a:p>
            <a:pPr lvl="1"/>
            <a:endParaRPr lang="nl-NL" sz="24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17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Thuisopdrachten (2)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EP: Artikel inleveren groep 3</a:t>
            </a:r>
          </a:p>
          <a:p>
            <a:pPr lvl="1"/>
            <a:r>
              <a:rPr lang="nl-NL" sz="2400" u="sng" noProof="0" dirty="0" smtClean="0">
                <a:solidFill>
                  <a:schemeClr val="tx1"/>
                </a:solidFill>
              </a:rPr>
              <a:t>Deadline:</a:t>
            </a:r>
            <a:r>
              <a:rPr lang="nl-NL" sz="2400" noProof="0" dirty="0" smtClean="0">
                <a:solidFill>
                  <a:schemeClr val="tx1"/>
                </a:solidFill>
              </a:rPr>
              <a:t> </a:t>
            </a:r>
            <a:r>
              <a:rPr lang="nl-NL" sz="2400" b="1" noProof="0" dirty="0" smtClean="0">
                <a:solidFill>
                  <a:schemeClr val="tx1"/>
                </a:solidFill>
              </a:rPr>
              <a:t>vrijdag 5 april </a:t>
            </a:r>
            <a:r>
              <a:rPr lang="nl-NL" sz="2400" noProof="0" dirty="0" smtClean="0">
                <a:solidFill>
                  <a:schemeClr val="tx1"/>
                </a:solidFill>
              </a:rPr>
              <a:t>voor de werkgroep</a:t>
            </a:r>
          </a:p>
          <a:p>
            <a:pPr lvl="1"/>
            <a:r>
              <a:rPr lang="nl-NL" sz="2400" noProof="0" dirty="0">
                <a:solidFill>
                  <a:schemeClr val="tx1"/>
                </a:solidFill>
              </a:rPr>
              <a:t>Groep </a:t>
            </a:r>
            <a:r>
              <a:rPr lang="nl-NL" sz="2400" noProof="0" dirty="0" err="1" smtClean="0">
                <a:solidFill>
                  <a:schemeClr val="tx1"/>
                </a:solidFill>
              </a:rPr>
              <a:t>Px</a:t>
            </a:r>
            <a:r>
              <a:rPr lang="nl-NL" sz="2400" noProof="0" dirty="0" smtClean="0">
                <a:solidFill>
                  <a:schemeClr val="tx1"/>
                </a:solidFill>
              </a:rPr>
              <a:t>: </a:t>
            </a:r>
            <a:r>
              <a:rPr lang="nl-NL" sz="2400" b="1" noProof="0" dirty="0" smtClean="0">
                <a:solidFill>
                  <a:srgbClr val="FF0000"/>
                </a:solidFill>
              </a:rPr>
              <a:t>VUL IN</a:t>
            </a:r>
            <a:endParaRPr lang="nl-NL" sz="2400" b="1" noProof="0" dirty="0">
              <a:solidFill>
                <a:srgbClr val="FF0000"/>
              </a:solidFill>
            </a:endParaRPr>
          </a:p>
          <a:p>
            <a:pPr lvl="1"/>
            <a:r>
              <a:rPr lang="nl-NL" sz="2400" noProof="0" dirty="0">
                <a:solidFill>
                  <a:schemeClr val="tx1"/>
                </a:solidFill>
              </a:rPr>
              <a:t>Groep </a:t>
            </a:r>
            <a:r>
              <a:rPr lang="nl-NL" sz="2400" noProof="0" dirty="0" err="1" smtClean="0">
                <a:solidFill>
                  <a:schemeClr val="tx1"/>
                </a:solidFill>
              </a:rPr>
              <a:t>Px</a:t>
            </a:r>
            <a:r>
              <a:rPr lang="nl-NL" sz="2400" noProof="0" dirty="0" smtClean="0">
                <a:solidFill>
                  <a:schemeClr val="tx1"/>
                </a:solidFill>
              </a:rPr>
              <a:t>: </a:t>
            </a:r>
            <a:r>
              <a:rPr lang="nl-NL" sz="2400" b="1" dirty="0">
                <a:solidFill>
                  <a:srgbClr val="FF0000"/>
                </a:solidFill>
              </a:rPr>
              <a:t>VUL IN</a:t>
            </a:r>
            <a:endParaRPr lang="nl-NL" sz="24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5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Overzicht WG18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Mededelingen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OV: Overzicht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Peer review Inleiding, M&amp;M en Resultaten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Werkbespreking resultaten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Thuisopdrachten</a:t>
            </a:r>
            <a:endParaRPr lang="nl-NL" sz="2800" noProof="0" dirty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b="1" noProof="0" dirty="0" smtClean="0">
                <a:solidFill>
                  <a:schemeClr val="tx1"/>
                </a:solidFill>
                <a:effectLst/>
              </a:rPr>
              <a:t>Take-home </a:t>
            </a:r>
            <a:r>
              <a:rPr lang="nl-NL" sz="2800" b="1" noProof="0" dirty="0" err="1" smtClean="0">
                <a:solidFill>
                  <a:schemeClr val="tx1"/>
                </a:solidFill>
                <a:effectLst/>
              </a:rPr>
              <a:t>messages</a:t>
            </a:r>
            <a:endParaRPr lang="nl-NL" sz="2800" b="1" noProof="0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2891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Take-home </a:t>
            </a:r>
            <a:r>
              <a:rPr lang="nl-NL" sz="3600" noProof="0" dirty="0" err="1" smtClean="0">
                <a:solidFill>
                  <a:schemeClr val="tx1"/>
                </a:solidFill>
              </a:rPr>
              <a:t>messages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noProof="0" dirty="0" smtClean="0">
                <a:solidFill>
                  <a:schemeClr val="tx1"/>
                </a:solidFill>
              </a:rPr>
              <a:t>Neem de peer review serieus, maar blijf kritisch!</a:t>
            </a:r>
          </a:p>
          <a:p>
            <a:endParaRPr lang="nl-NL" sz="1200" noProof="0" dirty="0" smtClean="0">
              <a:solidFill>
                <a:schemeClr val="tx1"/>
              </a:solidFill>
            </a:endParaRPr>
          </a:p>
          <a:p>
            <a:r>
              <a:rPr lang="nl-NL" sz="2400" noProof="0" dirty="0" smtClean="0">
                <a:solidFill>
                  <a:schemeClr val="tx1"/>
                </a:solidFill>
              </a:rPr>
              <a:t>Zorg voor zowel een methodologische als een inhoudelijke evaluatie van je onderzoek</a:t>
            </a:r>
          </a:p>
          <a:p>
            <a:pPr lvl="1"/>
            <a:r>
              <a:rPr lang="nl-NL" sz="2000" noProof="0" dirty="0" smtClean="0">
                <a:solidFill>
                  <a:schemeClr val="tx1"/>
                </a:solidFill>
              </a:rPr>
              <a:t>Zorg dat je de hele empirische cyclus afmaakt</a:t>
            </a:r>
          </a:p>
          <a:p>
            <a:endParaRPr lang="nl-NL" sz="1200" noProof="0" dirty="0" smtClean="0">
              <a:solidFill>
                <a:schemeClr val="tx1"/>
              </a:solidFill>
            </a:endParaRPr>
          </a:p>
          <a:p>
            <a:r>
              <a:rPr lang="nl-NL" sz="2400" noProof="0" dirty="0" smtClean="0">
                <a:solidFill>
                  <a:schemeClr val="tx1"/>
                </a:solidFill>
              </a:rPr>
              <a:t>Wees kritisch op de methode, maar haal je eigen onderzoek niet helemaal onderuit</a:t>
            </a:r>
          </a:p>
          <a:p>
            <a:pPr marL="0" indent="0">
              <a:buNone/>
            </a:pPr>
            <a:endParaRPr lang="nl-NL" sz="1200" noProof="0" dirty="0" smtClean="0">
              <a:solidFill>
                <a:schemeClr val="tx1"/>
              </a:solidFill>
            </a:endParaRPr>
          </a:p>
          <a:p>
            <a:r>
              <a:rPr lang="nl-NL" sz="2400" noProof="0" dirty="0" smtClean="0">
                <a:solidFill>
                  <a:schemeClr val="tx1"/>
                </a:solidFill>
              </a:rPr>
              <a:t>Vergeet niet: </a:t>
            </a:r>
            <a:r>
              <a:rPr lang="nl-NL" sz="2400" b="1" noProof="0" dirty="0" smtClean="0">
                <a:solidFill>
                  <a:schemeClr val="tx1"/>
                </a:solidFill>
              </a:rPr>
              <a:t>Geen significant verschil is ook een resultaat!</a:t>
            </a:r>
          </a:p>
          <a:p>
            <a:endParaRPr lang="nl-NL" sz="24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57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655438" cy="2971051"/>
          </a:xfrm>
        </p:spPr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Tot de volgende keer!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08831" y="5458872"/>
            <a:ext cx="7526338" cy="434974"/>
          </a:xfrm>
        </p:spPr>
        <p:txBody>
          <a:bodyPr/>
          <a:lstStyle/>
          <a:p>
            <a:r>
              <a:rPr lang="nl-NL" sz="2800" b="1" noProof="0" dirty="0" smtClean="0">
                <a:solidFill>
                  <a:schemeClr val="tx1"/>
                </a:solidFill>
              </a:rPr>
              <a:t>Volgende werkgroep: Vrijdag 5 april</a:t>
            </a:r>
            <a:endParaRPr lang="nl-NL" sz="2800" b="1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5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Overzicht WG18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Mededelingen</a:t>
            </a: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OV: Overzicht</a:t>
            </a: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WO: Peer review Inleiding, M&amp;M en Resultaten</a:t>
            </a: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WO: Werkbespreking resultaten</a:t>
            </a:r>
            <a:endParaRPr lang="nl-NL" sz="2800" noProof="0" dirty="0" smtClean="0">
              <a:solidFill>
                <a:schemeClr val="tx1"/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tx1"/>
                </a:solidFill>
                <a:effectLst/>
              </a:rPr>
              <a:t>Thuisopdrachten</a:t>
            </a:r>
            <a:endParaRPr lang="nl-NL" sz="2800" noProof="0" dirty="0">
              <a:solidFill>
                <a:schemeClr val="tx1"/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tx1"/>
                </a:solidFill>
                <a:effectLst/>
              </a:rPr>
              <a:t>Take-home </a:t>
            </a:r>
            <a:r>
              <a:rPr lang="nl-NL" sz="2800" noProof="0" dirty="0" err="1" smtClean="0">
                <a:solidFill>
                  <a:schemeClr val="tx1"/>
                </a:solidFill>
                <a:effectLst/>
              </a:rPr>
              <a:t>messages</a:t>
            </a:r>
            <a:endParaRPr lang="nl-NL" sz="2800" noProof="0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500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Overzicht WG18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Mededelingen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OV: Overzicht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Peer review Inleiding, M&amp;M en Resultaten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Werkbespreking resultaten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Thuisopdrachten</a:t>
            </a:r>
            <a:endParaRPr lang="nl-NL" sz="2800" noProof="0" dirty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Take-home </a:t>
            </a:r>
            <a:r>
              <a:rPr lang="nl-NL" sz="2800" noProof="0" dirty="0" err="1" smtClean="0">
                <a:solidFill>
                  <a:schemeClr val="bg1">
                    <a:lumMod val="65000"/>
                  </a:schemeClr>
                </a:solidFill>
                <a:effectLst/>
              </a:rPr>
              <a:t>messages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078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Mededelingen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Volgende opdracht: Onderzoeksvoorstel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Samenwerkingsopdracht (duo’s en trio/solo)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Denk er vast over na met wie je graag wilt samenwerken!</a:t>
            </a:r>
          </a:p>
          <a:p>
            <a:pPr marL="457200" lvl="1" indent="0">
              <a:buNone/>
            </a:pPr>
            <a:endParaRPr lang="nl-NL" sz="2400" noProof="0" dirty="0" smtClean="0">
              <a:solidFill>
                <a:schemeClr val="tx1"/>
              </a:solidFill>
            </a:endParaRPr>
          </a:p>
          <a:p>
            <a:pPr lvl="1"/>
            <a:endParaRPr lang="nl-NL" sz="2400" noProof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9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Overzicht WG18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Mededelingen</a:t>
            </a:r>
          </a:p>
          <a:p>
            <a:r>
              <a:rPr lang="nl-NL" sz="2800" b="1" noProof="0" dirty="0" smtClean="0"/>
              <a:t>OV: Overzicht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Peer review Inleiding, M&amp;M en Resultaten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Werkbespreking resultaten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Thuisopdrachten</a:t>
            </a:r>
            <a:endParaRPr lang="nl-NL" sz="2800" noProof="0" dirty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Take-home </a:t>
            </a:r>
            <a:r>
              <a:rPr lang="nl-NL" sz="2800" noProof="0" dirty="0" err="1" smtClean="0">
                <a:solidFill>
                  <a:schemeClr val="bg1">
                    <a:lumMod val="65000"/>
                  </a:schemeClr>
                </a:solidFill>
                <a:effectLst/>
              </a:rPr>
              <a:t>messages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612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8442"/>
            <a:ext cx="8229600" cy="375067"/>
          </a:xfrm>
        </p:spPr>
        <p:txBody>
          <a:bodyPr/>
          <a:lstStyle/>
          <a:p>
            <a:r>
              <a:rPr lang="en-US" dirty="0" smtClean="0"/>
              <a:t>Planning </a:t>
            </a:r>
            <a:r>
              <a:rPr lang="en-US" dirty="0" err="1" smtClean="0"/>
              <a:t>onderzoeksverslag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019033"/>
              </p:ext>
            </p:extLst>
          </p:nvPr>
        </p:nvGraphicFramePr>
        <p:xfrm>
          <a:off x="0" y="728388"/>
          <a:ext cx="9144001" cy="6210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3455"/>
                <a:gridCol w="564145"/>
                <a:gridCol w="827314"/>
                <a:gridCol w="3831772"/>
                <a:gridCol w="3367315"/>
              </a:tblGrid>
              <a:tr h="4060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 smtClean="0">
                          <a:solidFill>
                            <a:schemeClr val="bg1"/>
                          </a:solidFill>
                          <a:effectLst/>
                        </a:rPr>
                        <a:t>WG</a:t>
                      </a:r>
                      <a:endParaRPr lang="nl-NL" sz="2000" b="1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-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 smtClean="0">
                          <a:solidFill>
                            <a:schemeClr val="bg1"/>
                          </a:solidFill>
                          <a:effectLst/>
                        </a:rPr>
                        <a:t>WK</a:t>
                      </a:r>
                      <a:endParaRPr lang="nl-NL" sz="2000" b="1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bg1"/>
                          </a:solidFill>
                          <a:effectLst/>
                        </a:rPr>
                        <a:t>Datum</a:t>
                      </a:r>
                      <a:endParaRPr lang="nl-NL" sz="2000" b="1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 smtClean="0">
                          <a:solidFill>
                            <a:schemeClr val="bg1"/>
                          </a:solidFill>
                          <a:effectLst/>
                        </a:rPr>
                        <a:t>Thuisopdracht</a:t>
                      </a:r>
                      <a:endParaRPr lang="nl-NL" sz="2000" b="1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 err="1" smtClean="0">
                          <a:solidFill>
                            <a:schemeClr val="bg1"/>
                          </a:solidFill>
                          <a:effectLst/>
                        </a:rPr>
                        <a:t>Werkgroepopdracht</a:t>
                      </a:r>
                      <a:endParaRPr lang="nl-NL" sz="2000" b="1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tx1"/>
                    </a:solidFill>
                  </a:tcPr>
                </a:tc>
              </a:tr>
              <a:tr h="7009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13 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>
                          <a:effectLst/>
                        </a:rPr>
                        <a:t>6</a:t>
                      </a:r>
                      <a:endParaRPr lang="nl-NL" sz="2000" b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</a:rPr>
                        <a:t>7 </a:t>
                      </a:r>
                      <a:r>
                        <a:rPr lang="en-US" sz="2000" b="0" dirty="0" err="1">
                          <a:effectLst/>
                        </a:rPr>
                        <a:t>feb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- </a:t>
                      </a:r>
                      <a:r>
                        <a:rPr lang="nl-NL" sz="2000" b="0" dirty="0" smtClean="0">
                          <a:effectLst/>
                        </a:rPr>
                        <a:t>overzichtsartikel </a:t>
                      </a:r>
                      <a:r>
                        <a:rPr lang="nl-NL" sz="2000" b="0" dirty="0">
                          <a:effectLst/>
                        </a:rPr>
                        <a:t>lezen voor onderzoeksverslag 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 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</a:tr>
              <a:tr h="481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</a:rPr>
                        <a:t>14</a:t>
                      </a:r>
                      <a:endParaRPr lang="nl-NL" sz="2000" b="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 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7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</a:rPr>
                        <a:t>14 </a:t>
                      </a:r>
                      <a:r>
                        <a:rPr lang="en-US" sz="2000" b="0" dirty="0" err="1">
                          <a:effectLst/>
                        </a:rPr>
                        <a:t>feb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- </a:t>
                      </a:r>
                      <a:r>
                        <a:rPr lang="nl-NL" sz="2000" b="0" dirty="0" smtClean="0">
                          <a:effectLst/>
                        </a:rPr>
                        <a:t>onderzoeksvraag </a:t>
                      </a:r>
                      <a:r>
                        <a:rPr lang="nl-NL" sz="2000" b="0" dirty="0">
                          <a:effectLst/>
                        </a:rPr>
                        <a:t>opstellen op basis van literatuur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- OV/AH: logisch argumenteren en redeneren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2000" b="0" baseline="0" dirty="0" smtClean="0">
                          <a:effectLst/>
                        </a:rPr>
                        <a:t> </a:t>
                      </a:r>
                      <a:r>
                        <a:rPr lang="nl-NL" sz="2000" b="0" dirty="0" smtClean="0">
                          <a:effectLst/>
                        </a:rPr>
                        <a:t>inleiding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</a:tr>
              <a:tr h="37960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15 </a:t>
                      </a:r>
                      <a:endParaRPr lang="nl-NL" sz="2000" b="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 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>
                          <a:effectLst/>
                        </a:rPr>
                        <a:t>8</a:t>
                      </a:r>
                      <a:endParaRPr lang="nl-NL" sz="2000" b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21 </a:t>
                      </a:r>
                      <a:r>
                        <a:rPr lang="nl-NL" sz="2000" b="0" dirty="0">
                          <a:effectLst/>
                        </a:rPr>
                        <a:t>feb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- schrijven </a:t>
                      </a:r>
                      <a:r>
                        <a:rPr lang="nl-NL" sz="2000" b="0" dirty="0">
                          <a:effectLst/>
                        </a:rPr>
                        <a:t>inleiding 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kern="0" dirty="0">
                          <a:effectLst/>
                        </a:rPr>
                        <a:t>- </a:t>
                      </a:r>
                      <a:r>
                        <a:rPr lang="nl-NL" sz="2000" b="0" kern="0" dirty="0" smtClean="0">
                          <a:effectLst/>
                        </a:rPr>
                        <a:t>van </a:t>
                      </a:r>
                      <a:r>
                        <a:rPr lang="nl-NL" sz="2000" b="0" kern="0" dirty="0">
                          <a:effectLst/>
                        </a:rPr>
                        <a:t>protocol naar methode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- </a:t>
                      </a:r>
                      <a:r>
                        <a:rPr lang="nl-NL" sz="2000" b="0" dirty="0" smtClean="0">
                          <a:effectLst/>
                        </a:rPr>
                        <a:t>figuren/tabellen presenteren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</a:tr>
              <a:tr h="201197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- figuren </a:t>
                      </a:r>
                      <a:r>
                        <a:rPr lang="nl-NL" sz="2000" b="0" dirty="0">
                          <a:effectLst/>
                        </a:rPr>
                        <a:t>en tabellen maken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7823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16 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>
                          <a:effectLst/>
                        </a:rPr>
                        <a:t>10</a:t>
                      </a:r>
                      <a:endParaRPr lang="nl-NL" sz="2000" b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7 </a:t>
                      </a:r>
                      <a:r>
                        <a:rPr lang="nl-NL" sz="2000" b="0" dirty="0">
                          <a:effectLst/>
                        </a:rPr>
                        <a:t>mrt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- </a:t>
                      </a:r>
                      <a:r>
                        <a:rPr lang="nl-NL" sz="2000" b="0" dirty="0" smtClean="0">
                          <a:effectLst/>
                        </a:rPr>
                        <a:t>peer </a:t>
                      </a:r>
                      <a:r>
                        <a:rPr lang="nl-NL" sz="2000" b="0" dirty="0">
                          <a:effectLst/>
                        </a:rPr>
                        <a:t>review inleiding 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- </a:t>
                      </a:r>
                      <a:r>
                        <a:rPr lang="nl-NL" sz="2000" b="0" dirty="0" smtClean="0">
                          <a:effectLst/>
                        </a:rPr>
                        <a:t>onderzoeksopzet </a:t>
                      </a:r>
                      <a:r>
                        <a:rPr lang="nl-NL" sz="2000" b="0" dirty="0">
                          <a:effectLst/>
                        </a:rPr>
                        <a:t>en voorspellingen 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</a:tr>
              <a:tr h="2693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17</a:t>
                      </a:r>
                      <a:r>
                        <a:rPr lang="nl-NL" sz="2000" b="0" dirty="0">
                          <a:effectLst/>
                        </a:rPr>
                        <a:t> 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>
                          <a:effectLst/>
                        </a:rPr>
                        <a:t>11</a:t>
                      </a:r>
                      <a:endParaRPr lang="nl-NL" sz="2000" b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14 </a:t>
                      </a:r>
                      <a:r>
                        <a:rPr lang="nl-NL" sz="2000" b="0" dirty="0">
                          <a:effectLst/>
                        </a:rPr>
                        <a:t>mrt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- </a:t>
                      </a:r>
                      <a:r>
                        <a:rPr lang="nl-NL" sz="2000" b="0" dirty="0" smtClean="0">
                          <a:effectLst/>
                        </a:rPr>
                        <a:t>materiaal </a:t>
                      </a:r>
                      <a:r>
                        <a:rPr lang="nl-NL" sz="2000" b="0" dirty="0">
                          <a:effectLst/>
                        </a:rPr>
                        <a:t>en methode, resultaten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 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bg1"/>
                    </a:solidFill>
                  </a:tcPr>
                </a:tc>
              </a:tr>
              <a:tr h="76729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 smtClean="0">
                          <a:effectLst/>
                        </a:rPr>
                        <a:t>18 </a:t>
                      </a:r>
                      <a:endParaRPr lang="nl-NL" sz="20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</a:rPr>
                        <a:t>12</a:t>
                      </a:r>
                      <a:endParaRPr lang="nl-NL" sz="20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 smtClean="0">
                          <a:effectLst/>
                        </a:rPr>
                        <a:t>21 </a:t>
                      </a:r>
                      <a:r>
                        <a:rPr lang="nl-NL" sz="2000" b="1" dirty="0">
                          <a:effectLst/>
                        </a:rPr>
                        <a:t>mrt</a:t>
                      </a:r>
                      <a:endParaRPr lang="nl-NL" sz="20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</a:rPr>
                        <a:t>- </a:t>
                      </a:r>
                      <a:r>
                        <a:rPr lang="nl-NL" sz="2000" b="1" dirty="0" smtClean="0">
                          <a:effectLst/>
                        </a:rPr>
                        <a:t>schrijven </a:t>
                      </a:r>
                      <a:r>
                        <a:rPr lang="nl-NL" sz="2000" b="1" dirty="0">
                          <a:effectLst/>
                        </a:rPr>
                        <a:t>inleiding, materiaal en methode en resultaten </a:t>
                      </a:r>
                      <a:endParaRPr lang="nl-NL" sz="20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</a:rPr>
                        <a:t>- </a:t>
                      </a:r>
                      <a:r>
                        <a:rPr lang="nl-NL" sz="2000" b="1" dirty="0" smtClean="0">
                          <a:effectLst/>
                        </a:rPr>
                        <a:t>peer </a:t>
                      </a:r>
                      <a:r>
                        <a:rPr lang="nl-NL" sz="2000" b="1" dirty="0">
                          <a:effectLst/>
                        </a:rPr>
                        <a:t>review materiaal en methode en resultaten</a:t>
                      </a:r>
                      <a:endParaRPr lang="nl-NL" sz="20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</a:tr>
              <a:tr h="107087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nl-NL" sz="2000" b="1" dirty="0" smtClean="0">
                          <a:solidFill>
                            <a:schemeClr val="tx1"/>
                          </a:solidFill>
                          <a:effectLst/>
                        </a:rPr>
                        <a:t>inleveren </a:t>
                      </a:r>
                      <a:r>
                        <a:rPr lang="nl-NL" sz="2000" b="1" dirty="0">
                          <a:solidFill>
                            <a:schemeClr val="tx1"/>
                          </a:solidFill>
                          <a:effectLst/>
                        </a:rPr>
                        <a:t>invulpowerpoint </a:t>
                      </a:r>
                      <a:r>
                        <a:rPr lang="nl-NL" sz="2000" b="1" dirty="0" smtClean="0">
                          <a:solidFill>
                            <a:schemeClr val="tx1"/>
                          </a:solidFill>
                          <a:effectLst/>
                        </a:rPr>
                        <a:t>in duo’s &amp; </a:t>
                      </a:r>
                      <a:r>
                        <a:rPr lang="nl-NL" sz="2000" b="1" dirty="0">
                          <a:solidFill>
                            <a:schemeClr val="tx1"/>
                          </a:solidFill>
                          <a:effectLst/>
                        </a:rPr>
                        <a:t>voorbereiden bespreking resultaten</a:t>
                      </a:r>
                      <a:endParaRPr lang="nl-NL" sz="2000" b="1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</a:rPr>
                        <a:t>- </a:t>
                      </a:r>
                      <a:r>
                        <a:rPr lang="nl-NL" sz="2000" b="1" dirty="0" smtClean="0">
                          <a:effectLst/>
                        </a:rPr>
                        <a:t>werkbespreking </a:t>
                      </a:r>
                      <a:r>
                        <a:rPr lang="nl-NL" sz="2000" b="1" dirty="0">
                          <a:effectLst/>
                        </a:rPr>
                        <a:t>&amp; verwerken werkbespreking in discussie</a:t>
                      </a:r>
                      <a:endParaRPr lang="nl-NL" sz="20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rgbClr val="FFFFFF"/>
                    </a:solidFill>
                  </a:tcPr>
                </a:tc>
              </a:tr>
              <a:tr h="3128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19 </a:t>
                      </a:r>
                      <a:endParaRPr lang="nl-NL" sz="2000" b="0" dirty="0">
                        <a:effectLst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14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effectLst/>
                        </a:rPr>
                        <a:t>4 apr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 smtClean="0">
                          <a:solidFill>
                            <a:schemeClr val="bg1"/>
                          </a:solidFill>
                          <a:effectLst/>
                        </a:rPr>
                        <a:t>- eindversie inleveren</a:t>
                      </a:r>
                      <a:endParaRPr lang="nl-NL" sz="2000" b="0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0" dirty="0">
                          <a:effectLst/>
                        </a:rPr>
                        <a:t> </a:t>
                      </a:r>
                      <a:endParaRPr lang="nl-NL" sz="2000" b="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17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Overzicht WG18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Mededelingen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OV: Overzicht</a:t>
            </a:r>
          </a:p>
          <a:p>
            <a:r>
              <a:rPr lang="nl-NL" sz="2800" b="1" noProof="0" dirty="0" smtClean="0">
                <a:solidFill>
                  <a:schemeClr val="tx1"/>
                </a:solidFill>
              </a:rPr>
              <a:t>WO: Peer review Inleiding, M&amp;M en Resultaten</a:t>
            </a: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</a:rPr>
              <a:t>WO: Werkbespreking resultaten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Thuisopdrachten</a:t>
            </a:r>
            <a:endParaRPr lang="nl-NL" sz="2800" noProof="0" dirty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nl-NL" sz="2800" noProof="0" dirty="0" smtClean="0">
                <a:solidFill>
                  <a:schemeClr val="bg1">
                    <a:lumMod val="65000"/>
                  </a:schemeClr>
                </a:solidFill>
                <a:effectLst/>
              </a:rPr>
              <a:t>Take-home </a:t>
            </a:r>
            <a:r>
              <a:rPr lang="nl-NL" sz="2800" noProof="0" dirty="0" err="1" smtClean="0">
                <a:solidFill>
                  <a:schemeClr val="bg1">
                    <a:lumMod val="65000"/>
                  </a:schemeClr>
                </a:solidFill>
                <a:effectLst/>
              </a:rPr>
              <a:t>messages</a:t>
            </a:r>
            <a:endParaRPr lang="nl-NL" sz="2800" noProof="0" dirty="0" smtClean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78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noProof="0" dirty="0" smtClean="0">
                <a:solidFill>
                  <a:schemeClr val="tx1"/>
                </a:solidFill>
              </a:rPr>
              <a:t>WO: Peer review</a:t>
            </a:r>
            <a:endParaRPr lang="nl-NL" sz="3600" noProof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noProof="0" dirty="0" smtClean="0">
                <a:solidFill>
                  <a:schemeClr val="tx1"/>
                </a:solidFill>
              </a:rPr>
              <a:t>Laatste feedbackmoment voor eindversie OV!</a:t>
            </a: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Indeling duo’s op basis van inzet</a:t>
            </a:r>
          </a:p>
          <a:p>
            <a:endParaRPr lang="nl-NL" sz="2800" noProof="0" dirty="0" smtClean="0">
              <a:solidFill>
                <a:schemeClr val="tx1"/>
              </a:solidFill>
            </a:endParaRPr>
          </a:p>
          <a:p>
            <a:r>
              <a:rPr lang="nl-NL" sz="2800" noProof="0" dirty="0" smtClean="0">
                <a:solidFill>
                  <a:schemeClr val="tx1"/>
                </a:solidFill>
              </a:rPr>
              <a:t>Opdracht in twee stappen uitgevoerd: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Lezen en feedback geven (30 min)</a:t>
            </a:r>
          </a:p>
          <a:p>
            <a:pPr lvl="1"/>
            <a:r>
              <a:rPr lang="nl-NL" sz="2400" noProof="0" dirty="0" smtClean="0">
                <a:solidFill>
                  <a:schemeClr val="tx1"/>
                </a:solidFill>
              </a:rPr>
              <a:t>Onderling bespreken (5+5 min)</a:t>
            </a:r>
          </a:p>
          <a:p>
            <a:endParaRPr lang="nl-NL" sz="2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33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V-theme">
  <a:themeElements>
    <a:clrScheme name="ABV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0F6F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V-theme" id="{0934352C-F476-4EE8-B687-FE45FBF841F5}" vid="{33AC9421-F2E3-485E-8880-A5392BE9F2A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ABV-theme</Template>
  <TotalTime>556</TotalTime>
  <Words>898</Words>
  <Application>Microsoft Office PowerPoint</Application>
  <PresentationFormat>On-screen Show (4:3)</PresentationFormat>
  <Paragraphs>216</Paragraphs>
  <Slides>27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Palatino Linotype</vt:lpstr>
      <vt:lpstr>Times New Roman</vt:lpstr>
      <vt:lpstr>Verdana</vt:lpstr>
      <vt:lpstr>ABV-theme</vt:lpstr>
      <vt:lpstr>Welkom!</vt:lpstr>
      <vt:lpstr>Leerdoelen WG18</vt:lpstr>
      <vt:lpstr>Overzicht WG18</vt:lpstr>
      <vt:lpstr>Overzicht WG18</vt:lpstr>
      <vt:lpstr>Mededelingen</vt:lpstr>
      <vt:lpstr>Overzicht WG18</vt:lpstr>
      <vt:lpstr>Planning onderzoeksverslag</vt:lpstr>
      <vt:lpstr>Overzicht WG18</vt:lpstr>
      <vt:lpstr>WO: Peer review</vt:lpstr>
      <vt:lpstr>WO: Stap 1</vt:lpstr>
      <vt:lpstr>WO: Stap 2</vt:lpstr>
      <vt:lpstr>WO: Afronding</vt:lpstr>
      <vt:lpstr>PAUZE!</vt:lpstr>
      <vt:lpstr>Overzicht WG18</vt:lpstr>
      <vt:lpstr>Werkbespreking: waarom?</vt:lpstr>
      <vt:lpstr>Werkbespreking: Waarom?</vt:lpstr>
      <vt:lpstr>Werkbespreking: Logistiek</vt:lpstr>
      <vt:lpstr>Evaluatie van de resultaten</vt:lpstr>
      <vt:lpstr>Werkbespreking: Afronding</vt:lpstr>
      <vt:lpstr>Discussie schrijven: Tips (1)</vt:lpstr>
      <vt:lpstr>Discussie schrijven: Tips (2)</vt:lpstr>
      <vt:lpstr>Overzicht WG18</vt:lpstr>
      <vt:lpstr>Thuisopdrachten (1)</vt:lpstr>
      <vt:lpstr>Thuisopdrachten (2)</vt:lpstr>
      <vt:lpstr>Overzicht WG18</vt:lpstr>
      <vt:lpstr>Take-home messages</vt:lpstr>
      <vt:lpstr>Tot de volgende keer!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JJGeerling1985</dc:creator>
  <cp:lastModifiedBy>ER</cp:lastModifiedBy>
  <cp:revision>46</cp:revision>
  <dcterms:created xsi:type="dcterms:W3CDTF">2013-09-02T10:03:59Z</dcterms:created>
  <dcterms:modified xsi:type="dcterms:W3CDTF">2014-03-19T10:34:14Z</dcterms:modified>
</cp:coreProperties>
</file>