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91000"/>
            <a:ext cx="8153400" cy="10668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Titelstijl van model bewerken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410200"/>
            <a:ext cx="8153400" cy="609600"/>
          </a:xfrm>
        </p:spPr>
        <p:txBody>
          <a:bodyPr/>
          <a:lstStyle>
            <a:lvl1pPr marL="0" indent="0">
              <a:buFont typeface="Wingdings 2" panose="05020102010507070707" pitchFamily="18" charset="2"/>
              <a:buNone/>
              <a:defRPr/>
            </a:lvl1pPr>
          </a:lstStyle>
          <a:p>
            <a:pPr lvl="0"/>
            <a:r>
              <a:rPr lang="en-US" noProof="0" smtClean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2615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C2E18-5C36-4F05-95BB-BAB83C0EAD9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45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29350" y="1295400"/>
            <a:ext cx="1847850" cy="4572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391150" cy="45720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752F-BDC6-4F02-98D2-3E5FBB61089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963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91000"/>
            <a:ext cx="8153400" cy="10668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Titelstijl van model bewerken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410200"/>
            <a:ext cx="8153400" cy="609600"/>
          </a:xfrm>
        </p:spPr>
        <p:txBody>
          <a:bodyPr/>
          <a:lstStyle>
            <a:lvl1pPr marL="0" indent="0">
              <a:buFont typeface="Wingdings 2" panose="05020102010507070707" pitchFamily="18" charset="2"/>
              <a:buNone/>
              <a:defRPr/>
            </a:lvl1pPr>
          </a:lstStyle>
          <a:p>
            <a:pPr lvl="0"/>
            <a:r>
              <a:rPr lang="en-US" noProof="0" smtClean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70424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6277E-E2D4-42B3-8443-1596052FB4E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F4E11-A6B2-41DE-A848-705C806238D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7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619500" cy="3352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57700" y="2514600"/>
            <a:ext cx="3619500" cy="3352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9B23D-B302-4E95-B0FF-9A75FB5AEC3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1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84BB0-3F3B-448A-BB1E-0E8D3E9062C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53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F81F-19FB-4989-90B2-1F7DB60D82A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947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18861-0F9C-4FAF-8DCA-C00A8F3263E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302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F82E-3C35-4C32-AF29-7F015392008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4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6277E-E2D4-42B3-8443-1596052FB4E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030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C1B85-9945-4660-9D4C-7668F309D33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926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C2E18-5C36-4F05-95BB-BAB83C0EAD9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81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29350" y="1295400"/>
            <a:ext cx="1847850" cy="4572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391150" cy="45720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752F-BDC6-4F02-98D2-3E5FBB61089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21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F4E11-A6B2-41DE-A848-705C806238D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7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619500" cy="3352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57700" y="2514600"/>
            <a:ext cx="3619500" cy="3352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9B23D-B302-4E95-B0FF-9A75FB5AEC3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41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84BB0-3F3B-448A-BB1E-0E8D3E9062C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1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F81F-19FB-4989-90B2-1F7DB60D82A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6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18861-0F9C-4FAF-8DCA-C00A8F3263E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1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F82E-3C35-4C32-AF29-7F015392008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3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C1B85-9945-4660-9D4C-7668F309D33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6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391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0" y="6324600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solidFill>
                  <a:srgbClr val="751B68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324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solidFill>
                  <a:srgbClr val="751B68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D441D1-6FC6-4186-BEDE-4D57B530493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924800" y="6248400"/>
            <a:ext cx="0" cy="304800"/>
          </a:xfrm>
          <a:prstGeom prst="line">
            <a:avLst/>
          </a:prstGeom>
          <a:noFill/>
          <a:ln w="9525">
            <a:solidFill>
              <a:srgbClr val="751B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57800" y="6248400"/>
            <a:ext cx="0" cy="304800"/>
          </a:xfrm>
          <a:prstGeom prst="line">
            <a:avLst/>
          </a:prstGeom>
          <a:noFill/>
          <a:ln w="9525">
            <a:solidFill>
              <a:srgbClr val="751B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53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Wingdings 2" panose="05020102010507070707" pitchFamily="18" charset="2"/>
        <a:buChar char="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60000"/>
        <a:buFont typeface="Wingdings 2" panose="05020102010507070707" pitchFamily="18" charset="2"/>
        <a:buChar char="£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anose="05020102010507070707" pitchFamily="18" charset="2"/>
        <a:buChar char="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anose="05020102010507070707" pitchFamily="18" charset="2"/>
        <a:buChar char="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anose="05020102010507070707" pitchFamily="18" charset="2"/>
        <a:buChar char="Ò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391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0" y="6324600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solidFill>
                  <a:srgbClr val="751B68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Hier komt de footer tekst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324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solidFill>
                  <a:srgbClr val="751B68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D441D1-6FC6-4186-BEDE-4D57B530493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924800" y="6248400"/>
            <a:ext cx="0" cy="304800"/>
          </a:xfrm>
          <a:prstGeom prst="line">
            <a:avLst/>
          </a:prstGeom>
          <a:noFill/>
          <a:ln w="9525">
            <a:solidFill>
              <a:srgbClr val="751B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57800" y="6248400"/>
            <a:ext cx="0" cy="304800"/>
          </a:xfrm>
          <a:prstGeom prst="line">
            <a:avLst/>
          </a:prstGeom>
          <a:noFill/>
          <a:ln w="9525">
            <a:solidFill>
              <a:srgbClr val="751B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96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Wingdings 2" panose="05020102010507070707" pitchFamily="18" charset="2"/>
        <a:buChar char="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60000"/>
        <a:buFont typeface="Wingdings 2" panose="05020102010507070707" pitchFamily="18" charset="2"/>
        <a:buChar char="£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anose="05020102010507070707" pitchFamily="18" charset="2"/>
        <a:buChar char="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anose="05020102010507070707" pitchFamily="18" charset="2"/>
        <a:buChar char="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anose="05020102010507070707" pitchFamily="18" charset="2"/>
        <a:buChar char="Ò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23-11 eerste email over BSA verstuurd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2514600"/>
            <a:ext cx="8458200" cy="3352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BSA tussenadviezen</a:t>
            </a:r>
            <a:r>
              <a:rPr lang="nl-NL" dirty="0" smtClean="0"/>
              <a:t>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b="1" dirty="0" smtClean="0"/>
              <a:t>November </a:t>
            </a:r>
            <a:r>
              <a:rPr lang="nl-NL" sz="2000" dirty="0" smtClean="0"/>
              <a:t>(nog te weinig afgeronde vakken voor advies)</a:t>
            </a:r>
            <a:endParaRPr lang="nl-NL" sz="2000" dirty="0" smtClean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Januari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April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BSA eindadvies</a:t>
            </a:r>
            <a:r>
              <a:rPr lang="nl-NL" dirty="0" smtClean="0"/>
              <a:t>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Juli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6277E-E2D4-42B3-8443-1596052FB4E4}" type="slidenum">
              <a:rPr lang="en-US" smtClean="0"/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Bindend Studieadvies (BSA)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918648" cy="3352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nl-NL" sz="2000" dirty="0" smtClean="0">
                <a:solidFill>
                  <a:srgbClr val="00B050"/>
                </a:solidFill>
              </a:rPr>
              <a:t>60 EC</a:t>
            </a:r>
            <a:r>
              <a:rPr lang="nl-NL" sz="2000" dirty="0"/>
              <a:t>	</a:t>
            </a:r>
            <a:r>
              <a:rPr lang="nl-NL" sz="2000" dirty="0" smtClean="0"/>
              <a:t>gefeliciteerd je mag door!</a:t>
            </a:r>
          </a:p>
          <a:p>
            <a:pPr eaLnBrk="1" hangingPunct="1">
              <a:spcBef>
                <a:spcPct val="0"/>
              </a:spcBef>
            </a:pPr>
            <a:r>
              <a:rPr lang="nl-NL" sz="2000" dirty="0" smtClean="0">
                <a:solidFill>
                  <a:srgbClr val="FF6600"/>
                </a:solidFill>
              </a:rPr>
              <a:t>42 - 60 EC</a:t>
            </a:r>
            <a:r>
              <a:rPr lang="nl-NL" sz="2000" dirty="0" smtClean="0"/>
              <a:t>	je mag door maar…focus op 1</a:t>
            </a:r>
            <a:r>
              <a:rPr lang="nl-NL" sz="2000" baseline="30000" dirty="0" smtClean="0"/>
              <a:t>e</a:t>
            </a:r>
            <a:r>
              <a:rPr lang="nl-NL" sz="2000" dirty="0"/>
              <a:t>-</a:t>
            </a:r>
            <a:r>
              <a:rPr lang="nl-NL" sz="2000" dirty="0" smtClean="0"/>
              <a:t>jaars vakken*</a:t>
            </a:r>
          </a:p>
          <a:p>
            <a:pPr eaLnBrk="1" hangingPunct="1">
              <a:spcBef>
                <a:spcPct val="0"/>
              </a:spcBef>
            </a:pPr>
            <a:r>
              <a:rPr lang="nl-NL" altLang="en-US" sz="2000" dirty="0" smtClean="0">
                <a:solidFill>
                  <a:srgbClr val="FF0000"/>
                </a:solidFill>
                <a:sym typeface="Gill Sans" charset="0"/>
              </a:rPr>
              <a:t>0 – 42 EC</a:t>
            </a:r>
            <a:r>
              <a:rPr lang="nl-NL" altLang="en-US" sz="2000" dirty="0" smtClean="0">
                <a:solidFill>
                  <a:srgbClr val="000000"/>
                </a:solidFill>
                <a:sym typeface="Gill Sans" charset="0"/>
              </a:rPr>
              <a:t> 	stoppen met PB en 3 jaar niet opnieuw inschrijven</a:t>
            </a:r>
            <a:r>
              <a:rPr lang="nl-NL" altLang="en-US" sz="2000" dirty="0" smtClean="0">
                <a:solidFill>
                  <a:srgbClr val="000000"/>
                </a:solidFill>
                <a:sym typeface="Gill Sans" charset="0"/>
              </a:rPr>
              <a:t>	</a:t>
            </a:r>
            <a:endParaRPr lang="nl-NL" altLang="en-US" sz="2000" dirty="0" smtClean="0">
              <a:solidFill>
                <a:srgbClr val="000000"/>
              </a:solidFill>
              <a:sym typeface="Gill Sans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nl-NL" altLang="en-US" sz="2000" dirty="0">
              <a:solidFill>
                <a:srgbClr val="000000"/>
              </a:solidFill>
              <a:sym typeface="Gill Sans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nl-NL" altLang="en-US" sz="2000" dirty="0" smtClean="0">
                <a:solidFill>
                  <a:srgbClr val="000000"/>
                </a:solidFill>
                <a:sym typeface="Gill Sans" charset="0"/>
              </a:rPr>
              <a:t>*</a:t>
            </a:r>
            <a:r>
              <a:rPr lang="nl-NL" altLang="en-US" sz="2000" dirty="0" smtClean="0">
                <a:solidFill>
                  <a:srgbClr val="FF6600"/>
                </a:solidFill>
                <a:sym typeface="Gill Sans" charset="0"/>
              </a:rPr>
              <a:t>Aanvullende ingangseisen 2</a:t>
            </a:r>
            <a:r>
              <a:rPr lang="nl-NL" altLang="en-US" sz="2000" baseline="30000" dirty="0" smtClean="0">
                <a:solidFill>
                  <a:srgbClr val="FF6600"/>
                </a:solidFill>
                <a:sym typeface="Gill Sans" charset="0"/>
              </a:rPr>
              <a:t>e</a:t>
            </a:r>
            <a:r>
              <a:rPr lang="nl-NL" altLang="en-US" sz="2000" dirty="0" smtClean="0">
                <a:solidFill>
                  <a:srgbClr val="FF6600"/>
                </a:solidFill>
                <a:sym typeface="Gill Sans" charset="0"/>
              </a:rPr>
              <a:t>-jaars vakken: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2000" dirty="0"/>
              <a:t>Miniscriptie ingangseis: ABV 1.1 en 1.2 behaald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l-NL" sz="2000" dirty="0"/>
              <a:t>Experimentatie jaar 2 ingangseis: </a:t>
            </a:r>
            <a:r>
              <a:rPr lang="nl-NL" sz="2000" dirty="0" err="1"/>
              <a:t>MvO</a:t>
            </a:r>
            <a:r>
              <a:rPr lang="nl-NL" sz="2000" dirty="0"/>
              <a:t> en Statistiek 1 en ABV 1.1 en 1.2 behaald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nl-NL" altLang="en-US" sz="2000" dirty="0" smtClean="0">
              <a:solidFill>
                <a:srgbClr val="000000"/>
              </a:solidFill>
              <a:sym typeface="Gill Sans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nl-NL" altLang="en-US" sz="2000" dirty="0" smtClean="0">
                <a:solidFill>
                  <a:srgbClr val="000000"/>
                </a:solidFill>
                <a:sym typeface="Gill Sans" charset="0"/>
              </a:rPr>
              <a:t>	</a:t>
            </a:r>
            <a:endParaRPr lang="nl-NL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nl-NL" sz="2000" dirty="0"/>
          </a:p>
          <a:p>
            <a:endParaRPr lang="nl-NL" dirty="0" smtClean="0"/>
          </a:p>
          <a:p>
            <a:endParaRPr lang="nl-N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6277E-E2D4-42B3-8443-1596052FB4E4}" type="slidenum">
              <a:rPr lang="en-US" smtClean="0"/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34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Standaardontwerp</vt:lpstr>
      <vt:lpstr>1_Standaardontwerp</vt:lpstr>
      <vt:lpstr>23-11 eerste email over BSA verstuurd</vt:lpstr>
      <vt:lpstr>Bindend Studieadvies (BSA)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23-11 eerste email over BSA verstuurd</dc:title>
  <dc:creator>Enschede, Marleen</dc:creator>
  <cp:lastModifiedBy>Enschede, Marleen</cp:lastModifiedBy>
  <cp:revision>7</cp:revision>
  <dcterms:created xsi:type="dcterms:W3CDTF">2015-11-23T10:59:45Z</dcterms:created>
  <dcterms:modified xsi:type="dcterms:W3CDTF">2015-11-23T19:33:02Z</dcterms:modified>
</cp:coreProperties>
</file>