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4"/>
  </p:sldMasterIdLst>
  <p:notesMasterIdLst>
    <p:notesMasterId r:id="rId32"/>
  </p:notesMasterIdLst>
  <p:handoutMasterIdLst>
    <p:handoutMasterId r:id="rId33"/>
  </p:handoutMasterIdLst>
  <p:sldIdLst>
    <p:sldId id="320" r:id="rId5"/>
    <p:sldId id="349" r:id="rId6"/>
    <p:sldId id="343" r:id="rId7"/>
    <p:sldId id="344" r:id="rId8"/>
    <p:sldId id="345" r:id="rId9"/>
    <p:sldId id="346" r:id="rId10"/>
    <p:sldId id="347" r:id="rId11"/>
    <p:sldId id="326" r:id="rId12"/>
    <p:sldId id="342" r:id="rId13"/>
    <p:sldId id="341" r:id="rId14"/>
    <p:sldId id="334" r:id="rId15"/>
    <p:sldId id="352" r:id="rId16"/>
    <p:sldId id="353" r:id="rId17"/>
    <p:sldId id="354" r:id="rId18"/>
    <p:sldId id="357" r:id="rId19"/>
    <p:sldId id="358" r:id="rId20"/>
    <p:sldId id="355" r:id="rId21"/>
    <p:sldId id="359" r:id="rId22"/>
    <p:sldId id="369" r:id="rId23"/>
    <p:sldId id="372" r:id="rId24"/>
    <p:sldId id="336" r:id="rId25"/>
    <p:sldId id="356" r:id="rId26"/>
    <p:sldId id="317" r:id="rId27"/>
    <p:sldId id="322" r:id="rId28"/>
    <p:sldId id="371" r:id="rId29"/>
    <p:sldId id="370" r:id="rId30"/>
    <p:sldId id="321" r:id="rId3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10613BC0-0D78-40FB-83F9-076DCBB71376}">
          <p14:sldIdLst>
            <p14:sldId id="320"/>
            <p14:sldId id="349"/>
            <p14:sldId id="343"/>
            <p14:sldId id="344"/>
            <p14:sldId id="345"/>
            <p14:sldId id="346"/>
            <p14:sldId id="347"/>
            <p14:sldId id="326"/>
            <p14:sldId id="342"/>
            <p14:sldId id="341"/>
            <p14:sldId id="334"/>
            <p14:sldId id="352"/>
            <p14:sldId id="353"/>
            <p14:sldId id="354"/>
            <p14:sldId id="357"/>
            <p14:sldId id="358"/>
            <p14:sldId id="355"/>
            <p14:sldId id="359"/>
            <p14:sldId id="369"/>
            <p14:sldId id="372"/>
            <p14:sldId id="336"/>
            <p14:sldId id="356"/>
          </p14:sldIdLst>
        </p14:section>
        <p14:section name="TO's" id="{5C2BCEF3-0873-4643-89CB-8D65E747B222}">
          <p14:sldIdLst>
            <p14:sldId id="317"/>
            <p14:sldId id="322"/>
            <p14:sldId id="371"/>
            <p14:sldId id="370"/>
            <p14:sldId id="32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52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uaedackers" initials="M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77215" autoAdjust="0"/>
  </p:normalViewPr>
  <p:slideViewPr>
    <p:cSldViewPr>
      <p:cViewPr varScale="1">
        <p:scale>
          <a:sx n="70" d="100"/>
          <a:sy n="70" d="100"/>
        </p:scale>
        <p:origin x="-1974" y="-102"/>
      </p:cViewPr>
      <p:guideLst>
        <p:guide orient="horz" pos="2160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pPr>
              <a:defRPr/>
            </a:pPr>
            <a:fld id="{959E7472-8E0F-41D9-ABC3-E55A00E2BC12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C9FCFF66-6FB6-4192-A31D-B5EF80F1BD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3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0B26FD5-B355-4320-A675-6336E91302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287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Meer tijd voor vragen!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EAA8E-CE20-4AC4-99FE-B598EEC2C20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08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FB bordjes</a:t>
            </a:r>
            <a:r>
              <a:rPr lang="nl-NL" baseline="0" dirty="0" smtClean="0"/>
              <a:t> uitdelen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26FD5-B355-4320-A675-6336E91302E4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07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26FD5-B355-4320-A675-6336E91302E4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51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dirty="0" smtClean="0">
                <a:latin typeface="Arial" pitchFamily="34" charset="0"/>
              </a:rPr>
              <a:t>EC en taalgebruik belangrijkste</a:t>
            </a:r>
          </a:p>
          <a:p>
            <a:r>
              <a:rPr lang="nl-NL" dirty="0" smtClean="0">
                <a:latin typeface="Arial" pitchFamily="34" charset="0"/>
              </a:rPr>
              <a:t>Wat mist in de EC, kan inhoudelijk ook niet correct zijn en niet samenhangend zijn.</a:t>
            </a:r>
          </a:p>
          <a:p>
            <a:endParaRPr lang="nl-NL" dirty="0" smtClean="0">
              <a:latin typeface="Arial" pitchFamily="34" charset="0"/>
            </a:endParaRPr>
          </a:p>
          <a:p>
            <a:r>
              <a:rPr lang="nl-NL" dirty="0" smtClean="0">
                <a:latin typeface="Arial" pitchFamily="34" charset="0"/>
              </a:rPr>
              <a:t>Beoordelingsmodel verschilt per opdracht,</a:t>
            </a:r>
            <a:r>
              <a:rPr lang="nl-NL" baseline="0" dirty="0" smtClean="0">
                <a:latin typeface="Arial" pitchFamily="34" charset="0"/>
              </a:rPr>
              <a:t> in LV krijgt inhoud meer ‘gewicht’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70640-71B6-4360-A618-F51CBA0D6A5A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04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26FD5-B355-4320-A675-6336E91302E4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0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26FD5-B355-4320-A675-6336E91302E4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-141888"/>
            <a:ext cx="9144000" cy="372328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0D66D-536F-4C3E-868A-369EB7EA357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Picture 2" descr="http://www.informatica.nl/pict_UniversiteitvanAmsterda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5" b="15971"/>
          <a:stretch/>
        </p:blipFill>
        <p:spPr bwMode="auto">
          <a:xfrm>
            <a:off x="6476277" y="6033814"/>
            <a:ext cx="2571917" cy="7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99247" y="428121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61B90-702E-4386-9021-A5F7431F43C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F76EE-2724-4668-8E36-932B6D26514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5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61D6-EB44-4A8D-ABBC-0C97699D85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60D66D-536F-4C3E-868A-369EB7EA35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 bwMode="auto">
          <a:xfrm>
            <a:off x="0" y="-141888"/>
            <a:ext cx="9144000" cy="425668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2" descr="http://www.informatica.nl/pict_UniversiteitvanAmsterda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5" b="15971"/>
          <a:stretch/>
        </p:blipFill>
        <p:spPr bwMode="auto">
          <a:xfrm>
            <a:off x="6476277" y="6033814"/>
            <a:ext cx="2571917" cy="7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99247" y="428121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F810-7FCD-4F51-8D71-715C0DBF051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31-10-2013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6D5E-D09E-4FDE-87A0-6719009D1B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9144000" cy="18288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017058"/>
            <a:ext cx="8229600" cy="4523441"/>
          </a:xfr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400" indent="-457200">
              <a:buClr>
                <a:srgbClr val="FF0000"/>
              </a:buClr>
              <a:buFont typeface="Courier New" panose="02070309020205020404" pitchFamily="49" charset="0"/>
              <a:buChar char="o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FF00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FF00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FF00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3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7AF83-C812-407C-851C-797E0D8CAC6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3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FF13-6118-4C9E-9170-F2AD68D039DC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D6D6E-E88D-487B-8F8E-6E6C8E66304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9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ACE52-9C0E-4FC0-8910-20ADB2BD851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6B2CD-91CC-4368-A9AC-74FFDCF0A46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0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5DA9D-E9DF-4E76-92A4-DE144B02410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9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20AD5-EF1A-43B5-ACF9-8302375C928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2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FE31-581A-45E2-A6D3-6BA39F8EDEB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6761-A5B8-4507-BB17-1220AA9EA3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28" r:id="rId13"/>
    <p:sldLayoutId id="214748395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903" y="1610173"/>
            <a:ext cx="8182304" cy="2273935"/>
          </a:xfrm>
        </p:spPr>
        <p:txBody>
          <a:bodyPr>
            <a:normAutofit/>
          </a:bodyPr>
          <a:lstStyle/>
          <a:p>
            <a:r>
              <a:rPr lang="en-US" dirty="0" err="1" smtClean="0"/>
              <a:t>Academische</a:t>
            </a:r>
            <a:r>
              <a:rPr lang="en-US" dirty="0" smtClean="0"/>
              <a:t> </a:t>
            </a:r>
            <a:r>
              <a:rPr lang="en-US" dirty="0" err="1" smtClean="0"/>
              <a:t>Basisvaardigheden</a:t>
            </a:r>
            <a:r>
              <a:rPr lang="en-US" dirty="0" smtClean="0"/>
              <a:t> </a:t>
            </a:r>
            <a:r>
              <a:rPr lang="en-US" dirty="0" err="1" smtClean="0"/>
              <a:t>Werkgroep</a:t>
            </a:r>
            <a:r>
              <a:rPr lang="en-US" dirty="0" smtClean="0"/>
              <a:t> 5</a:t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6887" y="4524700"/>
            <a:ext cx="7726680" cy="1237593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chemeClr val="tx1"/>
                </a:solidFill>
              </a:rPr>
              <a:t>Elisa Remmers</a:t>
            </a:r>
          </a:p>
        </p:txBody>
      </p:sp>
    </p:spTree>
    <p:extLst>
      <p:ext uri="{BB962C8B-B14F-4D97-AF65-F5344CB8AC3E}">
        <p14:creationId xmlns:p14="http://schemas.microsoft.com/office/powerpoint/2010/main" val="19037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Cijfer</a:t>
            </a:r>
            <a:r>
              <a:rPr lang="en-US" dirty="0" smtClean="0"/>
              <a:t> </a:t>
            </a:r>
            <a:r>
              <a:rPr lang="en-US" dirty="0" err="1" smtClean="0"/>
              <a:t>onderzoeksbeschrijving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Lees </a:t>
            </a:r>
            <a:r>
              <a:rPr lang="en-US" b="0" dirty="0" err="1" smtClean="0"/>
              <a:t>verslag</a:t>
            </a:r>
            <a:r>
              <a:rPr lang="en-US" b="0" dirty="0" smtClean="0"/>
              <a:t> en </a:t>
            </a:r>
            <a:r>
              <a:rPr lang="en-US" b="0" dirty="0" err="1" smtClean="0"/>
              <a:t>beoordeling</a:t>
            </a:r>
            <a:endParaRPr lang="en-US" b="0" dirty="0" smtClean="0"/>
          </a:p>
          <a:p>
            <a:r>
              <a:rPr lang="nl-NL" dirty="0"/>
              <a:t>Onvoldoende?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Je kan </a:t>
            </a:r>
            <a:r>
              <a:rPr lang="nl-NL" dirty="0" smtClean="0">
                <a:sym typeface="Wingdings" panose="05000000000000000000" pitchFamily="2" charset="2"/>
              </a:rPr>
              <a:t>dit </a:t>
            </a:r>
            <a:r>
              <a:rPr lang="nl-NL" dirty="0">
                <a:sym typeface="Wingdings" panose="05000000000000000000" pitchFamily="2" charset="2"/>
              </a:rPr>
              <a:t>cijfer compenseren met het LV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Er is een herkansweek in de tweede week van januari (hou dit vrij in je agenda)</a:t>
            </a:r>
            <a:endParaRPr lang="nl-NL" dirty="0"/>
          </a:p>
          <a:p>
            <a:endParaRPr lang="nl-NL" dirty="0"/>
          </a:p>
          <a:p>
            <a:r>
              <a:rPr lang="nl-NL" dirty="0"/>
              <a:t>Vragen naar aanleiding van de beoordeling? Daar ben ik voor!</a:t>
            </a:r>
          </a:p>
        </p:txBody>
      </p:sp>
    </p:spTree>
    <p:extLst>
      <p:ext uri="{BB962C8B-B14F-4D97-AF65-F5344CB8AC3E}">
        <p14:creationId xmlns:p14="http://schemas.microsoft.com/office/powerpoint/2010/main" val="33496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Literatuurverslag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810000"/>
            <a:ext cx="5177643" cy="26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Nieuwsflitsen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Teruggeven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OB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b="1" dirty="0"/>
              <a:t>Literatuurverslag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TO: artikel </a:t>
            </a: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Iaria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et al.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Beroepsorientatie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Thuisopdrachten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LV: HWV </a:t>
            </a:r>
            <a:r>
              <a:rPr lang="nl-NL" dirty="0" err="1" smtClean="0"/>
              <a:t>Hfd</a:t>
            </a:r>
            <a:r>
              <a:rPr lang="nl-NL" dirty="0" smtClean="0"/>
              <a:t>. 8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Zijn er nog vragen? </a:t>
            </a:r>
          </a:p>
          <a:p>
            <a:endParaRPr lang="nl-NL" dirty="0"/>
          </a:p>
          <a:p>
            <a:r>
              <a:rPr lang="nl-NL" dirty="0" smtClean="0"/>
              <a:t>Wat is het doel van een literatuurverslag?</a:t>
            </a:r>
          </a:p>
          <a:p>
            <a:r>
              <a:rPr lang="nl-NL" dirty="0" smtClean="0"/>
              <a:t>Wat is de functie van de het middendeel/verschillende paragrafen?</a:t>
            </a:r>
          </a:p>
        </p:txBody>
      </p:sp>
    </p:spTree>
    <p:extLst>
      <p:ext uri="{BB962C8B-B14F-4D97-AF65-F5344CB8AC3E}">
        <p14:creationId xmlns:p14="http://schemas.microsoft.com/office/powerpoint/2010/main" val="489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 OB en LV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56885"/>
              </p:ext>
            </p:extLst>
          </p:nvPr>
        </p:nvGraphicFramePr>
        <p:xfrm>
          <a:off x="1091076" y="2552363"/>
          <a:ext cx="7010400" cy="3881885"/>
        </p:xfrm>
        <a:graphic>
          <a:graphicData uri="http://schemas.openxmlformats.org/drawingml/2006/table">
            <a:tbl>
              <a:tblPr/>
              <a:tblGrid>
                <a:gridCol w="1372045"/>
                <a:gridCol w="2795665"/>
                <a:gridCol w="2842690"/>
              </a:tblGrid>
              <a:tr h="329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OB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LV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Doel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Opbouw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Publiek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Auteur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0769" y="293596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Informeert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lezer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objectief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over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essentie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van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een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onderzoeksartikel</a:t>
            </a:r>
            <a:endPara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613" y="293596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Beantwoordt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overkoepelende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vraagstelling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a.d.h.v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resultaten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van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verschillende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artikelen</a:t>
            </a:r>
            <a:endPara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0769" y="397173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Volgt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strict de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empirische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cyclus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en IMRD format</a:t>
            </a:r>
            <a:endPara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0613" y="3850374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Centrale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vraag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opgesplitst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subonderdelen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op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niveau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van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specifieke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experimenten</a:t>
            </a:r>
            <a:endPara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0769" y="473338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Wil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geïnformeerd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worden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over M en R van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een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bepaald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experiment</a:t>
            </a:r>
            <a:endPara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0613" y="474473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Wil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overkoepelend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beeld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krijgen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van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bepaald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onderzoeksgebied</a:t>
            </a:r>
            <a:endPara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0769" y="5716919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Neutraal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en op de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achtergrond</a:t>
            </a:r>
            <a:endPara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0613" y="561696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Neutraal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bij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bespreking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resultaten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kritisch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en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zichtbaar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bij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evaluatie</a:t>
            </a:r>
            <a:endParaRPr lang="nl-NL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7168" cy="1143000"/>
          </a:xfrm>
        </p:spPr>
        <p:txBody>
          <a:bodyPr/>
          <a:lstStyle/>
          <a:p>
            <a:r>
              <a:rPr lang="nl-NL" dirty="0" smtClean="0"/>
              <a:t>Beoordeling LV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523441"/>
          </a:xfrm>
        </p:spPr>
        <p:txBody>
          <a:bodyPr>
            <a:normAutofit/>
          </a:bodyPr>
          <a:lstStyle/>
          <a:p>
            <a:r>
              <a:rPr lang="nl-NL" sz="2800" dirty="0" smtClean="0"/>
              <a:t>Inhoud: 9 / 24 punten</a:t>
            </a:r>
          </a:p>
          <a:p>
            <a:r>
              <a:rPr lang="nl-NL" sz="2800" dirty="0" smtClean="0"/>
              <a:t>Structuur: 8 / 24 punten</a:t>
            </a:r>
          </a:p>
          <a:p>
            <a:r>
              <a:rPr lang="nl-NL" sz="2800" dirty="0" smtClean="0"/>
              <a:t>Vorm: 5 / 24 punten</a:t>
            </a:r>
          </a:p>
          <a:p>
            <a:r>
              <a:rPr lang="nl-NL" sz="2800" dirty="0" smtClean="0"/>
              <a:t>Formeel: 2 / 24 punten</a:t>
            </a:r>
            <a:endParaRPr lang="nl-N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0" r="4460" b="6687"/>
          <a:stretch/>
        </p:blipFill>
        <p:spPr>
          <a:xfrm>
            <a:off x="4604368" y="0"/>
            <a:ext cx="45477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9104" y="422912"/>
            <a:ext cx="4393976" cy="26601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4669104" y="3083066"/>
            <a:ext cx="4393976" cy="18692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669104" y="4952326"/>
            <a:ext cx="4393976" cy="1052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4669104" y="6005779"/>
            <a:ext cx="4393976" cy="8158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3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PAUZE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12236" y="1412776"/>
            <a:ext cx="9676387" cy="561662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Lezingen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over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voeding</a:t>
            </a:r>
            <a:endParaRPr lang="en-US" sz="3000" b="1" dirty="0" smtClean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Met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avondeten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en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borrel</a:t>
            </a:r>
            <a:endParaRPr lang="en-US" sz="3000" b="1" dirty="0" smtClean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€8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voor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Congoleden</a:t>
            </a:r>
            <a:endParaRPr lang="en-US" sz="3000" b="1" dirty="0" smtClean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13.30 - 20.45</a:t>
            </a:r>
          </a:p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Online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kaartverkoop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&amp;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vanaf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21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oktober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op </a:t>
            </a:r>
            <a:b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Science Park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					www.congocongres.nl</a:t>
            </a:r>
          </a:p>
          <a:p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s://fbcdn-sphotos-e-a.akamaihd.net/hphotos-ak-frc3/1278985_10200126332355838_100812908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" y="0"/>
            <a:ext cx="9250965" cy="33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TO: artikel </a:t>
            </a:r>
            <a:r>
              <a:rPr lang="nl-NL" dirty="0" err="1" smtClean="0"/>
              <a:t>Iaria</a:t>
            </a:r>
            <a:r>
              <a:rPr lang="nl-NL" smtClean="0"/>
              <a:t> et al.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810000"/>
            <a:ext cx="5177643" cy="26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Nieuwsflitsen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Teruggeven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OB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Literatuurverslag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b="1" dirty="0" smtClean="0"/>
              <a:t>TO: artikel </a:t>
            </a:r>
            <a:r>
              <a:rPr lang="nl-NL" sz="1800" b="1" dirty="0" err="1" smtClean="0"/>
              <a:t>Iaria</a:t>
            </a:r>
            <a:r>
              <a:rPr lang="nl-NL" sz="1800" b="1" dirty="0" smtClean="0"/>
              <a:t> et al.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Beroepsorientatie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Thuisopdrachten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Nabespreken TO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Maak groepjes van 4 studenten</a:t>
            </a:r>
          </a:p>
          <a:p>
            <a:endParaRPr lang="nl-NL" dirty="0"/>
          </a:p>
          <a:p>
            <a:r>
              <a:rPr lang="nl-NL" dirty="0" smtClean="0"/>
              <a:t>Bespreek met elkaar…</a:t>
            </a:r>
          </a:p>
          <a:p>
            <a:pPr lvl="1"/>
            <a:r>
              <a:rPr lang="nl-NL" dirty="0" smtClean="0"/>
              <a:t>…deel 1: herkennen empirische cyclus</a:t>
            </a:r>
          </a:p>
          <a:p>
            <a:pPr lvl="2"/>
            <a:r>
              <a:rPr lang="nl-NL" dirty="0" smtClean="0"/>
              <a:t>Focus op introductie en discussie</a:t>
            </a:r>
          </a:p>
          <a:p>
            <a:pPr lvl="2"/>
            <a:r>
              <a:rPr lang="nl-NL" dirty="0" smtClean="0"/>
              <a:t>Ongeveer 10 minuten</a:t>
            </a:r>
          </a:p>
          <a:p>
            <a:pPr lvl="1"/>
            <a:r>
              <a:rPr lang="nl-NL" dirty="0" smtClean="0"/>
              <a:t>…deel 2: inhoudelijke vragen</a:t>
            </a:r>
          </a:p>
          <a:p>
            <a:pPr lvl="2"/>
            <a:r>
              <a:rPr lang="nl-NL" dirty="0" smtClean="0"/>
              <a:t>Ongeveer 20 minuten</a:t>
            </a:r>
          </a:p>
        </p:txBody>
      </p:sp>
    </p:spTree>
    <p:extLst>
      <p:ext uri="{BB962C8B-B14F-4D97-AF65-F5344CB8AC3E}">
        <p14:creationId xmlns:p14="http://schemas.microsoft.com/office/powerpoint/2010/main" val="32368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Introductie</a:t>
            </a:r>
          </a:p>
          <a:p>
            <a:pPr lvl="1"/>
            <a:r>
              <a:rPr lang="nl-NL" dirty="0" smtClean="0"/>
              <a:t>Wat is de onderzoeksvraag?</a:t>
            </a:r>
          </a:p>
          <a:p>
            <a:r>
              <a:rPr lang="nl-NL" dirty="0" smtClean="0"/>
              <a:t>Methode</a:t>
            </a:r>
          </a:p>
          <a:p>
            <a:pPr lvl="1"/>
            <a:r>
              <a:rPr lang="nl-NL" dirty="0" smtClean="0"/>
              <a:t>Welke strategie is uiteindelijk effectiever?</a:t>
            </a:r>
          </a:p>
          <a:p>
            <a:r>
              <a:rPr lang="nl-NL" dirty="0" smtClean="0"/>
              <a:t>Resultaten</a:t>
            </a:r>
          </a:p>
          <a:p>
            <a:pPr lvl="1"/>
            <a:r>
              <a:rPr lang="nl-NL" dirty="0" smtClean="0"/>
              <a:t>Wat is de relatie tussen het aantal fouten en activiteit in de hippocampus?</a:t>
            </a:r>
          </a:p>
          <a:p>
            <a:r>
              <a:rPr lang="nl-NL" dirty="0" smtClean="0"/>
              <a:t>Discussie</a:t>
            </a:r>
          </a:p>
          <a:p>
            <a:pPr lvl="1"/>
            <a:r>
              <a:rPr lang="nl-NL" dirty="0" smtClean="0"/>
              <a:t>Wat is de overeenkomst tussen navigeren door ratten en mensen?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WG 5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Nieuwsflits</a:t>
            </a:r>
          </a:p>
          <a:p>
            <a:pPr lvl="1"/>
            <a:r>
              <a:rPr lang="nl-NL" dirty="0" smtClean="0"/>
              <a:t>Nabespreken HWV H11 + logistiek Nieuwsflits</a:t>
            </a:r>
            <a:endParaRPr lang="nl-NL" dirty="0"/>
          </a:p>
          <a:p>
            <a:pPr lvl="1"/>
            <a:r>
              <a:rPr lang="nl-NL" dirty="0" smtClean="0"/>
              <a:t>Presentatie, vragen en feedback</a:t>
            </a:r>
          </a:p>
          <a:p>
            <a:r>
              <a:rPr lang="nl-NL" dirty="0" err="1" smtClean="0"/>
              <a:t>Onderzoeksbeschrijving</a:t>
            </a:r>
            <a:r>
              <a:rPr lang="nl-NL" dirty="0" smtClean="0"/>
              <a:t>: Beoordeling</a:t>
            </a:r>
            <a:endParaRPr lang="nl-NL" dirty="0"/>
          </a:p>
          <a:p>
            <a:r>
              <a:rPr lang="nl-NL" dirty="0" smtClean="0"/>
              <a:t>Literatuurverslag:</a:t>
            </a:r>
          </a:p>
          <a:p>
            <a:pPr lvl="1"/>
            <a:r>
              <a:rPr lang="nl-NL" dirty="0" smtClean="0"/>
              <a:t>Nabespreken H8 + uitleg beoordeling</a:t>
            </a:r>
          </a:p>
          <a:p>
            <a:pPr lvl="1"/>
            <a:r>
              <a:rPr lang="nl-NL" dirty="0" smtClean="0"/>
              <a:t>Nabespreken artikel </a:t>
            </a:r>
            <a:r>
              <a:rPr lang="nl-NL" dirty="0" err="1" smtClean="0"/>
              <a:t>Iaria</a:t>
            </a:r>
            <a:r>
              <a:rPr lang="nl-NL" dirty="0" smtClean="0"/>
              <a:t> </a:t>
            </a:r>
            <a:r>
              <a:rPr lang="nl-NL" i="1" dirty="0" smtClean="0"/>
              <a:t>et al</a:t>
            </a:r>
            <a:r>
              <a:rPr lang="nl-NL" dirty="0" smtClean="0"/>
              <a:t>.</a:t>
            </a:r>
          </a:p>
          <a:p>
            <a:r>
              <a:rPr lang="nl-NL" dirty="0" smtClean="0"/>
              <a:t>Beroepsoriëntatie: Hoe staat het ermee?</a:t>
            </a:r>
          </a:p>
          <a:p>
            <a:r>
              <a:rPr lang="nl-NL" dirty="0" smtClean="0"/>
              <a:t>Thuisopdrachten</a:t>
            </a:r>
          </a:p>
          <a:p>
            <a:endParaRPr lang="nl-NL" dirty="0"/>
          </a:p>
          <a:p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6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TO naar LV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 heeft als doel het artikel te begrijpen</a:t>
            </a:r>
          </a:p>
          <a:p>
            <a:endParaRPr lang="nl-NL" dirty="0" smtClean="0"/>
          </a:p>
          <a:p>
            <a:r>
              <a:rPr lang="nl-NL" dirty="0" smtClean="0"/>
              <a:t>Wat er in deze TO terugkomt is niet leidend voor wat er in je LV moet komen.</a:t>
            </a:r>
          </a:p>
          <a:p>
            <a:endParaRPr lang="nl-NL" dirty="0" smtClean="0"/>
          </a:p>
          <a:p>
            <a:r>
              <a:rPr lang="nl-NL" dirty="0" smtClean="0"/>
              <a:t>TO meer op details voor jullie begrip, in LV worden de methode niet tot in detail beschreven.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64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Beroepsorientatie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810000"/>
            <a:ext cx="5177643" cy="26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Teruggeven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OB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Nieuwsflitsen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TO: artikel </a:t>
            </a: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Iaria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et al.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Literatuurverslag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b="1" dirty="0" err="1" smtClean="0"/>
              <a:t>Beroepsorientatie</a:t>
            </a:r>
            <a:endParaRPr lang="en-US" sz="1800" b="1" dirty="0" smtClean="0"/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Thuisopdrachten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BO: Hoe staat het er mee?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Zijn </a:t>
            </a:r>
            <a:r>
              <a:rPr lang="nl-NL" dirty="0" smtClean="0"/>
              <a:t>alle </a:t>
            </a:r>
            <a:r>
              <a:rPr lang="nl-NL" dirty="0" smtClean="0"/>
              <a:t>interviews inmiddels </a:t>
            </a:r>
            <a:r>
              <a:rPr lang="nl-NL" dirty="0" smtClean="0"/>
              <a:t>afgenomen?</a:t>
            </a:r>
          </a:p>
          <a:p>
            <a:r>
              <a:rPr lang="nl-NL" dirty="0" smtClean="0"/>
              <a:t>Denk aan de goedkeuring van de geïnterviewde!</a:t>
            </a:r>
          </a:p>
          <a:p>
            <a:endParaRPr lang="nl-NL" dirty="0"/>
          </a:p>
          <a:p>
            <a:r>
              <a:rPr lang="nl-NL" dirty="0" smtClean="0"/>
              <a:t>Deadlines: </a:t>
            </a:r>
          </a:p>
          <a:p>
            <a:pPr lvl="1"/>
            <a:r>
              <a:rPr lang="nl-NL" b="1" dirty="0" smtClean="0">
                <a:solidFill>
                  <a:srgbClr val="FF0000"/>
                </a:solidFill>
              </a:rPr>
              <a:t>Week 44: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Inleveren uitwerking bij geïnterviewde</a:t>
            </a:r>
          </a:p>
          <a:p>
            <a:pPr lvl="1"/>
            <a:r>
              <a:rPr lang="nl-NL" b="1" dirty="0" smtClean="0">
                <a:solidFill>
                  <a:srgbClr val="FF0000"/>
                </a:solidFill>
              </a:rPr>
              <a:t>Week 46: </a:t>
            </a:r>
            <a:r>
              <a:rPr lang="nl-NL" dirty="0" smtClean="0"/>
              <a:t>Inleveren interview + goedkeuring van geïnterviewde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006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73310"/>
            <a:ext cx="7772400" cy="1470025"/>
          </a:xfrm>
        </p:spPr>
        <p:txBody>
          <a:bodyPr/>
          <a:lstStyle/>
          <a:p>
            <a:r>
              <a:rPr lang="en-US" dirty="0" err="1" smtClean="0"/>
              <a:t>Thuisopdrachten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3810000"/>
            <a:ext cx="5177643" cy="26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Teruggeven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OB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Nieuwsflitsen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TO: artikel </a:t>
            </a: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Iaria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et al.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Literatuurverslag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Beroepsorientatie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b="1" dirty="0" err="1" smtClean="0"/>
              <a:t>Thuisopdrachten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412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Thuisopdrachten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Nieuwsflits: </a:t>
            </a:r>
            <a:r>
              <a:rPr lang="nl-NL" dirty="0" smtClean="0"/>
              <a:t>D1: Iris en Jelle, D5: Sven en Matthijs</a:t>
            </a:r>
            <a:endParaRPr lang="nl-NL" dirty="0" smtClean="0"/>
          </a:p>
          <a:p>
            <a:pPr lvl="1"/>
            <a:r>
              <a:rPr lang="nl-NL" dirty="0" err="1" smtClean="0"/>
              <a:t>Ppt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do voor </a:t>
            </a:r>
            <a:r>
              <a:rPr lang="nl-NL" dirty="0">
                <a:solidFill>
                  <a:srgbClr val="FF0000"/>
                </a:solidFill>
              </a:rPr>
              <a:t>9</a:t>
            </a:r>
            <a:r>
              <a:rPr lang="nl-NL" dirty="0" smtClean="0">
                <a:solidFill>
                  <a:srgbClr val="FF0000"/>
                </a:solidFill>
              </a:rPr>
              <a:t>:00 </a:t>
            </a:r>
            <a:r>
              <a:rPr lang="nl-NL" dirty="0" smtClean="0"/>
              <a:t>uur op BB</a:t>
            </a:r>
          </a:p>
          <a:p>
            <a:r>
              <a:rPr lang="nl-NL" dirty="0" err="1" smtClean="0"/>
              <a:t>Beroepsorientatie</a:t>
            </a:r>
            <a:endParaRPr lang="nl-NL" dirty="0" smtClean="0"/>
          </a:p>
          <a:p>
            <a:pPr lvl="1"/>
            <a:r>
              <a:rPr lang="nl-NL" dirty="0" smtClean="0"/>
              <a:t>Akkoord door </a:t>
            </a:r>
            <a:r>
              <a:rPr lang="nl-NL" dirty="0" err="1" smtClean="0"/>
              <a:t>geinterviewde</a:t>
            </a:r>
            <a:endParaRPr lang="nl-NL" dirty="0" smtClean="0"/>
          </a:p>
          <a:p>
            <a:r>
              <a:rPr lang="nl-NL" dirty="0" smtClean="0"/>
              <a:t>Artikel </a:t>
            </a:r>
            <a:r>
              <a:rPr lang="nl-NL" dirty="0" err="1" smtClean="0"/>
              <a:t>Hartley</a:t>
            </a:r>
            <a:r>
              <a:rPr lang="nl-NL" dirty="0" smtClean="0"/>
              <a:t> et al. (2003)</a:t>
            </a:r>
          </a:p>
          <a:p>
            <a:pPr lvl="1"/>
            <a:r>
              <a:rPr lang="nl-NL" dirty="0"/>
              <a:t>EC herkennen</a:t>
            </a:r>
          </a:p>
          <a:p>
            <a:pPr lvl="1"/>
            <a:r>
              <a:rPr lang="nl-NL" dirty="0"/>
              <a:t>Vragen beantwoorden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956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Zelfstudiequizen</a:t>
            </a:r>
            <a:r>
              <a:rPr lang="nl-NL" dirty="0" smtClean="0"/>
              <a:t> Blackboard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er gebruik van!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7434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77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Voortgangsgesprekken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Telt mee voor aanwezigheidsplicht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6" y="2667000"/>
            <a:ext cx="7276674" cy="42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517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volgende week!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9247" y="4281214"/>
            <a:ext cx="5091953" cy="1752600"/>
          </a:xfrm>
        </p:spPr>
        <p:txBody>
          <a:bodyPr/>
          <a:lstStyle/>
          <a:p>
            <a:r>
              <a:rPr lang="nl-NL" dirty="0" smtClean="0"/>
              <a:t>Donderdag 7 november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Nieuwsflitsen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3810000"/>
            <a:ext cx="5177643" cy="26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b="1" dirty="0" smtClean="0"/>
              <a:t>Nieuwsflitsen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Teruggeven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OB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Literatuurverslag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TO: artikel </a:t>
            </a: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Iaria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et al.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Beroepsorientatie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Thuisopdrachten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HWV </a:t>
            </a:r>
            <a:r>
              <a:rPr lang="nl-NL" dirty="0" err="1" smtClean="0"/>
              <a:t>Hfd</a:t>
            </a:r>
            <a:r>
              <a:rPr lang="nl-NL" dirty="0" smtClean="0"/>
              <a:t> 11: presenteren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Vormgeving</a:t>
            </a:r>
          </a:p>
          <a:p>
            <a:r>
              <a:rPr lang="nl-NL" dirty="0" smtClean="0"/>
              <a:t>Opbouw</a:t>
            </a:r>
          </a:p>
          <a:p>
            <a:r>
              <a:rPr lang="nl-NL" dirty="0" smtClean="0"/>
              <a:t>Presentatietechnieken</a:t>
            </a:r>
          </a:p>
          <a:p>
            <a:r>
              <a:rPr lang="nl-NL" dirty="0" smtClean="0"/>
              <a:t>Vragen stellen &amp; beantwoorden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Zijn er vragen over?</a:t>
            </a:r>
          </a:p>
        </p:txBody>
      </p:sp>
    </p:spTree>
    <p:extLst>
      <p:ext uri="{BB962C8B-B14F-4D97-AF65-F5344CB8AC3E}">
        <p14:creationId xmlns:p14="http://schemas.microsoft.com/office/powerpoint/2010/main" val="12030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Structuur nieuwsflitsen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Nieuwsflits</a:t>
            </a:r>
          </a:p>
          <a:p>
            <a:pPr marL="914400" lvl="1" indent="-514350"/>
            <a:r>
              <a:rPr lang="nl-NL" dirty="0" smtClean="0"/>
              <a:t>8 tot 10 minuten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Vragen</a:t>
            </a:r>
          </a:p>
          <a:p>
            <a:pPr marL="914400" lvl="1" indent="-514350"/>
            <a:r>
              <a:rPr lang="nl-NL" dirty="0" smtClean="0"/>
              <a:t>Beide presentatoren beantwoorden min 1 vraag</a:t>
            </a:r>
          </a:p>
          <a:p>
            <a:pPr marL="914400" lvl="1" indent="-514350"/>
            <a:r>
              <a:rPr lang="nl-NL" dirty="0" smtClean="0"/>
              <a:t>Max 5 minuten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Hoe vonden jullie het zelf gaan?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Feedback </a:t>
            </a:r>
          </a:p>
          <a:p>
            <a:pPr marL="914400" lvl="1" indent="-514350"/>
            <a:r>
              <a:rPr lang="nl-NL" dirty="0" smtClean="0"/>
              <a:t>Beide presentatoren kiezen 2 onderdelen die mondeling worden toegelicht</a:t>
            </a:r>
          </a:p>
          <a:p>
            <a:pPr marL="914400" lvl="1" indent="-514350"/>
            <a:r>
              <a:rPr lang="nl-NL" dirty="0" smtClean="0"/>
              <a:t>Rest van de feedback krijg je op papier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921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Taakverdeling vandaag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Observatie, interpretatie, evaluatie</a:t>
            </a:r>
          </a:p>
          <a:p>
            <a:pPr lvl="1"/>
            <a:r>
              <a:rPr lang="nl-NL" dirty="0" smtClean="0"/>
              <a:t>Veranderbaar gedrag</a:t>
            </a:r>
          </a:p>
          <a:p>
            <a:pPr lvl="1"/>
            <a:r>
              <a:rPr lang="nl-NL" dirty="0" smtClean="0"/>
              <a:t>Top &amp; tip</a:t>
            </a:r>
          </a:p>
          <a:p>
            <a:pPr fontAlgn="auto">
              <a:spcAft>
                <a:spcPts val="0"/>
              </a:spcAft>
            </a:pPr>
            <a:r>
              <a:rPr lang="nl-NL" dirty="0"/>
              <a:t>Invullen </a:t>
            </a:r>
            <a:r>
              <a:rPr lang="nl-NL" dirty="0" smtClean="0"/>
              <a:t>feedbackformulieren</a:t>
            </a:r>
            <a:endParaRPr lang="nl-NL" dirty="0"/>
          </a:p>
          <a:p>
            <a:pPr lvl="1" fontAlgn="auto">
              <a:spcAft>
                <a:spcPts val="0"/>
              </a:spcAft>
            </a:pPr>
            <a:r>
              <a:rPr lang="nl-NL" dirty="0"/>
              <a:t>Voor elke presentator 1</a:t>
            </a:r>
          </a:p>
          <a:p>
            <a:pPr lvl="1" fontAlgn="auto">
              <a:spcAft>
                <a:spcPts val="0"/>
              </a:spcAft>
            </a:pPr>
            <a:r>
              <a:rPr lang="nl-NL" dirty="0" err="1"/>
              <a:t>Feedbackers</a:t>
            </a:r>
            <a:r>
              <a:rPr lang="nl-NL" dirty="0"/>
              <a:t>: Richt je op jouw feedbackpunt</a:t>
            </a:r>
          </a:p>
          <a:p>
            <a:pPr lvl="1" fontAlgn="auto">
              <a:spcAft>
                <a:spcPts val="0"/>
              </a:spcAft>
            </a:pPr>
            <a:r>
              <a:rPr lang="nl-NL" dirty="0"/>
              <a:t>Vragenstellers: Geef algemene tip en top</a:t>
            </a:r>
          </a:p>
          <a:p>
            <a:r>
              <a:rPr lang="nl-NL" dirty="0" smtClean="0"/>
              <a:t>Presentatie: </a:t>
            </a:r>
            <a:r>
              <a:rPr lang="nl-NL" dirty="0" smtClean="0"/>
              <a:t>D5: Elisa &amp; </a:t>
            </a:r>
            <a:r>
              <a:rPr lang="nl-NL" dirty="0" err="1" smtClean="0"/>
              <a:t>Yente</a:t>
            </a:r>
            <a:r>
              <a:rPr lang="nl-NL" dirty="0" smtClean="0"/>
              <a:t>, D1: </a:t>
            </a:r>
            <a:r>
              <a:rPr lang="nl-NL" dirty="0" err="1" smtClean="0"/>
              <a:t>Keskin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Nieuwsflits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83307"/>
            <a:ext cx="9143999" cy="226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3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Teruggeven </a:t>
            </a:r>
            <a:r>
              <a:rPr lang="nl-NL" dirty="0" err="1" smtClean="0"/>
              <a:t>Onderzoeksbeschrijving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3810000"/>
            <a:ext cx="5177643" cy="26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Nieuwsflitsen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b="1" dirty="0" err="1" smtClean="0"/>
              <a:t>Teruggeven</a:t>
            </a:r>
            <a:r>
              <a:rPr lang="en-US" sz="1800" b="1" dirty="0" smtClean="0"/>
              <a:t> OB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Literatuurverslag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TO: artikel </a:t>
            </a: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Iaria</a:t>
            </a:r>
            <a:r>
              <a:rPr lang="nl-NL" sz="1800" dirty="0" smtClean="0">
                <a:solidFill>
                  <a:schemeClr val="bg1">
                    <a:lumMod val="50000"/>
                  </a:schemeClr>
                </a:solidFill>
              </a:rPr>
              <a:t> et al.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nl-NL" sz="1800" dirty="0" err="1" smtClean="0">
                <a:solidFill>
                  <a:schemeClr val="bg1">
                    <a:lumMod val="50000"/>
                  </a:schemeClr>
                </a:solidFill>
              </a:rPr>
              <a:t>Beroepsorientatie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Thuisopdrachten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Beoordelingsmodel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45950"/>
              </p:ext>
            </p:extLst>
          </p:nvPr>
        </p:nvGraphicFramePr>
        <p:xfrm>
          <a:off x="134472" y="1653990"/>
          <a:ext cx="8915399" cy="5062739"/>
        </p:xfrm>
        <a:graphic>
          <a:graphicData uri="http://schemas.openxmlformats.org/drawingml/2006/table">
            <a:tbl>
              <a:tblPr/>
              <a:tblGrid>
                <a:gridCol w="386882"/>
                <a:gridCol w="2558022"/>
                <a:gridCol w="4061012"/>
                <a:gridCol w="1075765"/>
                <a:gridCol w="833718"/>
              </a:tblGrid>
              <a:tr h="497870"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 vert="vert27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Vaardigheden (de vaardigheden in een grijs vak zijn behandeld op de middelbare school )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Gewicht</a:t>
                      </a:r>
                      <a:endParaRPr lang="en-US" sz="1600" b="1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latin typeface="Palatino Linotype" panose="0204050205050503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Punten</a:t>
                      </a:r>
                      <a:endParaRPr lang="en-US" sz="1600" b="1" dirty="0">
                        <a:latin typeface="Palatino Linotype" panose="0204050205050503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227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Inhoud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Inhoudelijke Samenhang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Alle onderdelen van de empirische cyclus</a:t>
                      </a:r>
                      <a:r>
                        <a:rPr lang="nl-NL" sz="1600" dirty="0">
                          <a:effectLst/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 sluiten inhoudelijk logisch op elkaar aan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nl-NL" sz="1600" dirty="0">
                        <a:effectLst/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75354" marR="75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Empirische cyclus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Alle onderdelen van de empirische cyclus zijn inhoudelijk correct weergegeven.</a:t>
                      </a:r>
                      <a:endParaRPr lang="nl-NL" sz="1600">
                        <a:effectLst/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75354" marR="75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6805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Structuur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Empirische cyclus</a:t>
                      </a:r>
                      <a:endParaRPr lang="en-US" sz="160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Alle onderdelen van de empirische cyclus zijn aanwezig en zijn in de juiste volgorde beschreven. </a:t>
                      </a:r>
                      <a:endParaRPr lang="nl-NL" sz="1600">
                        <a:effectLst/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75354" marR="75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Zandlopermodel</a:t>
                      </a:r>
                      <a:endParaRPr lang="en-US" sz="160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De onderzoeksbeschrijving is in zandlopermodel geschreven.</a:t>
                      </a:r>
                      <a:endParaRPr lang="nl-NL" sz="1600" dirty="0">
                        <a:effectLst/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75354" marR="75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IMRD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De onderzoeksbeschrijving heeft een IMRD structuur.</a:t>
                      </a:r>
                      <a:endParaRPr lang="nl-NL" sz="1600">
                        <a:effectLst/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75354" marR="75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552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Vorm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Taal</a:t>
                      </a:r>
                      <a:endParaRPr lang="en-US" sz="160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De onderzoeksbeschrijving is geschreven  in correct Nederlands.</a:t>
                      </a:r>
                      <a:endParaRPr lang="nl-NL" sz="1600" dirty="0">
                        <a:effectLst/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75354" marR="75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46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Wetenschappelijk Taalgebruik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Er is wetenschappelijk taalgebruik gehanteerd (formeel, bondig, helder, juiste werkwoordstijden).</a:t>
                      </a:r>
                      <a:endParaRPr lang="nl-NL" sz="1600">
                        <a:effectLst/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75354" marR="75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Tekstuele Samenhang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De onderzoeksbeschrijving is tekstueel samenhangend.</a:t>
                      </a:r>
                    </a:p>
                  </a:txBody>
                  <a:tcPr marL="75354" marR="75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latin typeface="Palatino Linotype" panose="020405020505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843" marR="53843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54107" y="3124200"/>
            <a:ext cx="7113493" cy="8772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4107" y="5334001"/>
            <a:ext cx="7113493" cy="990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252014" y="1526240"/>
            <a:ext cx="815786" cy="531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DF373FC507F46B9677EE7B075F58A" ma:contentTypeVersion="0" ma:contentTypeDescription="Create a new document." ma:contentTypeScope="" ma:versionID="640785213dd5931e6b383e0d4150da9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F258675-865B-4C55-9663-0C088DF3482B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F1C812-52EF-4506-8EE9-ABEBD9132F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59D733-7E55-48E2-80E5-E89932E5B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6348</TotalTime>
  <Words>836</Words>
  <Application>Microsoft Office PowerPoint</Application>
  <PresentationFormat>Diavoorstelling (4:3)</PresentationFormat>
  <Paragraphs>214</Paragraphs>
  <Slides>27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Office Theme</vt:lpstr>
      <vt:lpstr>Academische Basisvaardigheden Werkgroep 5 </vt:lpstr>
      <vt:lpstr>Overzicht WG 5</vt:lpstr>
      <vt:lpstr>Nieuwsflitsen</vt:lpstr>
      <vt:lpstr>HWV Hfd 11: presenteren</vt:lpstr>
      <vt:lpstr>Structuur nieuwsflitsen</vt:lpstr>
      <vt:lpstr>Taakverdeling vandaag</vt:lpstr>
      <vt:lpstr>Nieuwsflits</vt:lpstr>
      <vt:lpstr>Teruggeven Onderzoeksbeschrijving</vt:lpstr>
      <vt:lpstr>Beoordelingsmodel</vt:lpstr>
      <vt:lpstr>Cijfer onderzoeksbeschrijving </vt:lpstr>
      <vt:lpstr>Literatuurverslag</vt:lpstr>
      <vt:lpstr>LV: HWV Hfd. 8</vt:lpstr>
      <vt:lpstr>Verschil OB en LV</vt:lpstr>
      <vt:lpstr>Beoordeling LV</vt:lpstr>
      <vt:lpstr>PAUZE</vt:lpstr>
      <vt:lpstr>PowerPoint-presentatie</vt:lpstr>
      <vt:lpstr>TO: artikel Iaria et al.</vt:lpstr>
      <vt:lpstr>Nabespreken TO</vt:lpstr>
      <vt:lpstr>Vragen?</vt:lpstr>
      <vt:lpstr>Van TO naar LV</vt:lpstr>
      <vt:lpstr>Beroepsorientatie</vt:lpstr>
      <vt:lpstr>BO: Hoe staat het er mee?</vt:lpstr>
      <vt:lpstr>Thuisopdrachten</vt:lpstr>
      <vt:lpstr>Thuisopdrachten</vt:lpstr>
      <vt:lpstr>Zelfstudiequizen Blackboard</vt:lpstr>
      <vt:lpstr>Voortgangsgesprekken</vt:lpstr>
      <vt:lpstr>Tot volgende week!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anborst</dc:creator>
  <cp:lastModifiedBy>Elisa Remmers</cp:lastModifiedBy>
  <cp:revision>230</cp:revision>
  <cp:lastPrinted>2013-10-11T12:00:59Z</cp:lastPrinted>
  <dcterms:created xsi:type="dcterms:W3CDTF">2007-08-17T15:24:13Z</dcterms:created>
  <dcterms:modified xsi:type="dcterms:W3CDTF">2013-10-31T07:33:29Z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0x0101004E6DF373FC507F46B9677EE7B075F58A</vt:lpwstr>
  </property>
</Properties>
</file>