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comments/comment1.xml" ContentType="application/vnd.openxmlformats-officedocument.presentationml.comments+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4"/>
  </p:notesMasterIdLst>
  <p:handoutMasterIdLst>
    <p:handoutMasterId r:id="rId25"/>
  </p:handoutMasterIdLst>
  <p:sldIdLst>
    <p:sldId id="256" r:id="rId2"/>
    <p:sldId id="257" r:id="rId3"/>
    <p:sldId id="258" r:id="rId4"/>
    <p:sldId id="259" r:id="rId5"/>
    <p:sldId id="261" r:id="rId6"/>
    <p:sldId id="262" r:id="rId7"/>
    <p:sldId id="274" r:id="rId8"/>
    <p:sldId id="275" r:id="rId9"/>
    <p:sldId id="278" r:id="rId10"/>
    <p:sldId id="279" r:id="rId11"/>
    <p:sldId id="267" r:id="rId12"/>
    <p:sldId id="268" r:id="rId13"/>
    <p:sldId id="263" r:id="rId14"/>
    <p:sldId id="264" r:id="rId15"/>
    <p:sldId id="265" r:id="rId16"/>
    <p:sldId id="266" r:id="rId17"/>
    <p:sldId id="270" r:id="rId18"/>
    <p:sldId id="271" r:id="rId19"/>
    <p:sldId id="276" r:id="rId20"/>
    <p:sldId id="277" r:id="rId21"/>
    <p:sldId id="272" r:id="rId22"/>
    <p:sldId id="273" r:id="rId23"/>
  </p:sldIdLst>
  <p:sldSz cx="9144000" cy="6858000" type="screen4x3"/>
  <p:notesSz cx="9926638" cy="67976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 initials="E" lastIdx="1" clrIdx="0">
    <p:extLst>
      <p:ext uri="{19B8F6BF-5375-455C-9EA6-DF929625EA0E}">
        <p15:presenceInfo xmlns:p15="http://schemas.microsoft.com/office/powerpoint/2012/main" userId="ER"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3519" autoAdjust="0"/>
  </p:normalViewPr>
  <p:slideViewPr>
    <p:cSldViewPr>
      <p:cViewPr varScale="1">
        <p:scale>
          <a:sx n="108" d="100"/>
          <a:sy n="108" d="100"/>
        </p:scale>
        <p:origin x="1008"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16-08-15T16:30:06.863" idx="1">
    <p:pos x="4032" y="2813"/>
    <p:text>Stel gerust weg. Dit onderdeel is bedoeld om even stoom af te blazen voor de presentator, daar hoeft geen reactie op te komen, die komt daarna in de feedback. Sommige voorzitters zullen uit zichzelf misschien wel iets terug zeggen, dat is niet erg, maar ik zou niet expliciet van ze vragen om gerust te stellen want het kan ook onterecht zijn.</p:text>
    <p:extLst>
      <p:ext uri="{C676402C-5697-4E1C-873F-D02D1690AC5C}">
        <p15:threadingInfo xmlns:p15="http://schemas.microsoft.com/office/powerpoint/2012/main" timeZoneBias="-120"/>
      </p:ext>
    </p:extLst>
  </p:cm>
</p: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4301542" cy="339884"/>
          </a:xfrm>
          <a:prstGeom prst="rect">
            <a:avLst/>
          </a:prstGeom>
        </p:spPr>
        <p:txBody>
          <a:bodyPr vert="horz" lIns="95562" tIns="47781" rIns="95562" bIns="47781" rtlCol="0"/>
          <a:lstStyle>
            <a:lvl1pPr algn="l">
              <a:defRPr sz="1300"/>
            </a:lvl1pPr>
          </a:lstStyle>
          <a:p>
            <a:endParaRPr lang="en-US"/>
          </a:p>
        </p:txBody>
      </p:sp>
      <p:sp>
        <p:nvSpPr>
          <p:cNvPr id="3" name="Date Placeholder 2"/>
          <p:cNvSpPr>
            <a:spLocks noGrp="1"/>
          </p:cNvSpPr>
          <p:nvPr>
            <p:ph type="dt" sz="quarter" idx="1"/>
          </p:nvPr>
        </p:nvSpPr>
        <p:spPr>
          <a:xfrm>
            <a:off x="5622799" y="0"/>
            <a:ext cx="4301542" cy="339884"/>
          </a:xfrm>
          <a:prstGeom prst="rect">
            <a:avLst/>
          </a:prstGeom>
        </p:spPr>
        <p:txBody>
          <a:bodyPr vert="horz" lIns="95562" tIns="47781" rIns="95562" bIns="47781" rtlCol="0"/>
          <a:lstStyle>
            <a:lvl1pPr algn="r">
              <a:defRPr sz="1300"/>
            </a:lvl1pPr>
          </a:lstStyle>
          <a:p>
            <a:fld id="{CA9DDFA0-1356-4FED-8793-EE35650775AB}" type="datetimeFigureOut">
              <a:rPr lang="en-US" smtClean="0"/>
              <a:t>8/15/2016</a:t>
            </a:fld>
            <a:endParaRPr lang="en-US"/>
          </a:p>
        </p:txBody>
      </p:sp>
      <p:sp>
        <p:nvSpPr>
          <p:cNvPr id="4" name="Footer Placeholder 3"/>
          <p:cNvSpPr>
            <a:spLocks noGrp="1"/>
          </p:cNvSpPr>
          <p:nvPr>
            <p:ph type="ftr" sz="quarter" idx="2"/>
          </p:nvPr>
        </p:nvSpPr>
        <p:spPr>
          <a:xfrm>
            <a:off x="1" y="6456612"/>
            <a:ext cx="4301542" cy="339884"/>
          </a:xfrm>
          <a:prstGeom prst="rect">
            <a:avLst/>
          </a:prstGeom>
        </p:spPr>
        <p:txBody>
          <a:bodyPr vert="horz" lIns="95562" tIns="47781" rIns="95562" bIns="47781" rtlCol="0" anchor="b"/>
          <a:lstStyle>
            <a:lvl1pPr algn="l">
              <a:defRPr sz="1300"/>
            </a:lvl1pPr>
          </a:lstStyle>
          <a:p>
            <a:endParaRPr lang="en-US"/>
          </a:p>
        </p:txBody>
      </p:sp>
      <p:sp>
        <p:nvSpPr>
          <p:cNvPr id="5" name="Slide Number Placeholder 4"/>
          <p:cNvSpPr>
            <a:spLocks noGrp="1"/>
          </p:cNvSpPr>
          <p:nvPr>
            <p:ph type="sldNum" sz="quarter" idx="3"/>
          </p:nvPr>
        </p:nvSpPr>
        <p:spPr>
          <a:xfrm>
            <a:off x="5622799" y="6456612"/>
            <a:ext cx="4301542" cy="339884"/>
          </a:xfrm>
          <a:prstGeom prst="rect">
            <a:avLst/>
          </a:prstGeom>
        </p:spPr>
        <p:txBody>
          <a:bodyPr vert="horz" lIns="95562" tIns="47781" rIns="95562" bIns="47781" rtlCol="0" anchor="b"/>
          <a:lstStyle>
            <a:lvl1pPr algn="r">
              <a:defRPr sz="1300"/>
            </a:lvl1pPr>
          </a:lstStyle>
          <a:p>
            <a:fld id="{96B55A81-3B03-4FCC-B085-B93FC5DCF07D}" type="slidenum">
              <a:rPr lang="en-US" smtClean="0"/>
              <a:t>‹#›</a:t>
            </a:fld>
            <a:endParaRPr lang="en-US"/>
          </a:p>
        </p:txBody>
      </p:sp>
    </p:spTree>
    <p:extLst>
      <p:ext uri="{BB962C8B-B14F-4D97-AF65-F5344CB8AC3E}">
        <p14:creationId xmlns:p14="http://schemas.microsoft.com/office/powerpoint/2010/main" val="3244528686"/>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4301542" cy="339884"/>
          </a:xfrm>
          <a:prstGeom prst="rect">
            <a:avLst/>
          </a:prstGeom>
        </p:spPr>
        <p:txBody>
          <a:bodyPr vert="horz" lIns="95562" tIns="47781" rIns="95562" bIns="47781" rtlCol="0"/>
          <a:lstStyle>
            <a:lvl1pPr algn="l">
              <a:defRPr sz="1300"/>
            </a:lvl1pPr>
          </a:lstStyle>
          <a:p>
            <a:endParaRPr lang="en-US"/>
          </a:p>
        </p:txBody>
      </p:sp>
      <p:sp>
        <p:nvSpPr>
          <p:cNvPr id="3" name="Date Placeholder 2"/>
          <p:cNvSpPr>
            <a:spLocks noGrp="1"/>
          </p:cNvSpPr>
          <p:nvPr>
            <p:ph type="dt" idx="1"/>
          </p:nvPr>
        </p:nvSpPr>
        <p:spPr>
          <a:xfrm>
            <a:off x="5622799" y="0"/>
            <a:ext cx="4301542" cy="339884"/>
          </a:xfrm>
          <a:prstGeom prst="rect">
            <a:avLst/>
          </a:prstGeom>
        </p:spPr>
        <p:txBody>
          <a:bodyPr vert="horz" lIns="95562" tIns="47781" rIns="95562" bIns="47781" rtlCol="0"/>
          <a:lstStyle>
            <a:lvl1pPr algn="r">
              <a:defRPr sz="1300"/>
            </a:lvl1pPr>
          </a:lstStyle>
          <a:p>
            <a:fld id="{85E34BC4-DE19-4E6F-BA33-5D8F3ED11ED2}" type="datetimeFigureOut">
              <a:rPr lang="en-US" smtClean="0"/>
              <a:t>8/15/2016</a:t>
            </a:fld>
            <a:endParaRPr lang="en-US"/>
          </a:p>
        </p:txBody>
      </p:sp>
      <p:sp>
        <p:nvSpPr>
          <p:cNvPr id="4" name="Slide Image Placeholder 3"/>
          <p:cNvSpPr>
            <a:spLocks noGrp="1" noRot="1" noChangeAspect="1"/>
          </p:cNvSpPr>
          <p:nvPr>
            <p:ph type="sldImg" idx="2"/>
          </p:nvPr>
        </p:nvSpPr>
        <p:spPr>
          <a:xfrm>
            <a:off x="3263900" y="511175"/>
            <a:ext cx="3398838" cy="2547938"/>
          </a:xfrm>
          <a:prstGeom prst="rect">
            <a:avLst/>
          </a:prstGeom>
          <a:noFill/>
          <a:ln w="12700">
            <a:solidFill>
              <a:prstClr val="black"/>
            </a:solidFill>
          </a:ln>
        </p:spPr>
        <p:txBody>
          <a:bodyPr vert="horz" lIns="95562" tIns="47781" rIns="95562" bIns="47781" rtlCol="0" anchor="ctr"/>
          <a:lstStyle/>
          <a:p>
            <a:endParaRPr lang="en-US"/>
          </a:p>
        </p:txBody>
      </p:sp>
      <p:sp>
        <p:nvSpPr>
          <p:cNvPr id="5" name="Notes Placeholder 4"/>
          <p:cNvSpPr>
            <a:spLocks noGrp="1"/>
          </p:cNvSpPr>
          <p:nvPr>
            <p:ph type="body" sz="quarter" idx="3"/>
          </p:nvPr>
        </p:nvSpPr>
        <p:spPr>
          <a:xfrm>
            <a:off x="992664" y="3228896"/>
            <a:ext cx="7941310" cy="3058954"/>
          </a:xfrm>
          <a:prstGeom prst="rect">
            <a:avLst/>
          </a:prstGeom>
        </p:spPr>
        <p:txBody>
          <a:bodyPr vert="horz" lIns="95562" tIns="47781" rIns="95562" bIns="47781"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1" y="6456612"/>
            <a:ext cx="4301542" cy="339884"/>
          </a:xfrm>
          <a:prstGeom prst="rect">
            <a:avLst/>
          </a:prstGeom>
        </p:spPr>
        <p:txBody>
          <a:bodyPr vert="horz" lIns="95562" tIns="47781" rIns="95562" bIns="47781" rtlCol="0" anchor="b"/>
          <a:lstStyle>
            <a:lvl1pPr algn="l">
              <a:defRPr sz="1300"/>
            </a:lvl1pPr>
          </a:lstStyle>
          <a:p>
            <a:endParaRPr lang="en-US"/>
          </a:p>
        </p:txBody>
      </p:sp>
      <p:sp>
        <p:nvSpPr>
          <p:cNvPr id="7" name="Slide Number Placeholder 6"/>
          <p:cNvSpPr>
            <a:spLocks noGrp="1"/>
          </p:cNvSpPr>
          <p:nvPr>
            <p:ph type="sldNum" sz="quarter" idx="5"/>
          </p:nvPr>
        </p:nvSpPr>
        <p:spPr>
          <a:xfrm>
            <a:off x="5622799" y="6456612"/>
            <a:ext cx="4301542" cy="339884"/>
          </a:xfrm>
          <a:prstGeom prst="rect">
            <a:avLst/>
          </a:prstGeom>
        </p:spPr>
        <p:txBody>
          <a:bodyPr vert="horz" lIns="95562" tIns="47781" rIns="95562" bIns="47781" rtlCol="0" anchor="b"/>
          <a:lstStyle>
            <a:lvl1pPr algn="r">
              <a:defRPr sz="1300"/>
            </a:lvl1pPr>
          </a:lstStyle>
          <a:p>
            <a:fld id="{5264E919-C2FA-4941-B1C2-B623E5E985D0}" type="slidenum">
              <a:rPr lang="en-US" smtClean="0"/>
              <a:t>‹#›</a:t>
            </a:fld>
            <a:endParaRPr lang="en-US"/>
          </a:p>
        </p:txBody>
      </p:sp>
    </p:spTree>
    <p:extLst>
      <p:ext uri="{BB962C8B-B14F-4D97-AF65-F5344CB8AC3E}">
        <p14:creationId xmlns:p14="http://schemas.microsoft.com/office/powerpoint/2010/main" val="467357097"/>
      </p:ext>
    </p:extLst>
  </p:cSld>
  <p:clrMap bg1="lt1" tx1="dk1" bg2="lt2" tx2="dk2" accent1="accent1" accent2="accent2" accent3="accent3" accent4="accent4" accent5="accent5" accent6="accent6" hlink="hlink" folHlink="folHlink"/>
  <p:hf sldNum="0"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nl-NL" dirty="0" smtClean="0"/>
              <a:t>- Ik kies ervoor niet op te splitsen over de onderdelen van de presentatie, zodat er ook feedback op samenhang gegeven kan worden. Bijvoorbeeld: het is makkelijker te zien of er teruggekoppeld wordt naar EB of BC als je ook in de inleiding deze</a:t>
            </a:r>
            <a:r>
              <a:rPr lang="nl-NL" baseline="0" dirty="0" smtClean="0"/>
              <a:t> onderdelen hebt herkend.</a:t>
            </a:r>
          </a:p>
          <a:p>
            <a:r>
              <a:rPr lang="nl-NL" baseline="0" dirty="0" smtClean="0"/>
              <a:t>- Ik geef altijd 2 studenten hetzelfde bordje. Voor mondelinge feedback niet perse handig, maar op papier vullen ze elkaar vaak goed aan.</a:t>
            </a:r>
          </a:p>
          <a:p>
            <a:r>
              <a:rPr lang="nl-NL" baseline="0" dirty="0" smtClean="0"/>
              <a:t>- Studenten die ‘vrij’ zijn van feedback, stellen vragen en kunnen </a:t>
            </a:r>
            <a:r>
              <a:rPr lang="nl-NL" baseline="0" dirty="0" err="1" smtClean="0"/>
              <a:t>evt</a:t>
            </a:r>
            <a:r>
              <a:rPr lang="nl-NL" baseline="0" dirty="0" smtClean="0"/>
              <a:t> aan het eind gevraagd worden om een samenvatting te geven.</a:t>
            </a:r>
          </a:p>
          <a:p>
            <a:r>
              <a:rPr lang="nl-NL" dirty="0" smtClean="0"/>
              <a:t>- Meelezers</a:t>
            </a:r>
            <a:r>
              <a:rPr lang="nl-NL" baseline="0" dirty="0" smtClean="0"/>
              <a:t> (bij EP) moeten sowieso een vraag stellen.</a:t>
            </a:r>
            <a:endParaRPr lang="en-US" dirty="0"/>
          </a:p>
        </p:txBody>
      </p:sp>
    </p:spTree>
    <p:extLst>
      <p:ext uri="{BB962C8B-B14F-4D97-AF65-F5344CB8AC3E}">
        <p14:creationId xmlns:p14="http://schemas.microsoft.com/office/powerpoint/2010/main" val="383909847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383909847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383909847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383909847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383909847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383909847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383909847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383909847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383909847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383909847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6A8D873-6932-4720-8166-40E2EED0438B}" type="datetimeFigureOut">
              <a:rPr lang="en-US" smtClean="0"/>
              <a:t>8/15/2016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C3A18A8-6151-4BAE-9A63-95D28688EAA1}" type="slidenum">
              <a:rPr lang="en-US" smtClean="0"/>
              <a:t>‹#›</a:t>
            </a:fld>
            <a:endParaRPr lang="en-US"/>
          </a:p>
        </p:txBody>
      </p:sp>
    </p:spTree>
    <p:extLst>
      <p:ext uri="{BB962C8B-B14F-4D97-AF65-F5344CB8AC3E}">
        <p14:creationId xmlns:p14="http://schemas.microsoft.com/office/powerpoint/2010/main" val="12044462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6A8D873-6932-4720-8166-40E2EED0438B}" type="datetimeFigureOut">
              <a:rPr lang="en-US" smtClean="0"/>
              <a:t>8/15/2016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C3A18A8-6151-4BAE-9A63-95D28688EAA1}" type="slidenum">
              <a:rPr lang="en-US" smtClean="0"/>
              <a:t>‹#›</a:t>
            </a:fld>
            <a:endParaRPr lang="en-US"/>
          </a:p>
        </p:txBody>
      </p:sp>
    </p:spTree>
    <p:extLst>
      <p:ext uri="{BB962C8B-B14F-4D97-AF65-F5344CB8AC3E}">
        <p14:creationId xmlns:p14="http://schemas.microsoft.com/office/powerpoint/2010/main" val="2408537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6A8D873-6932-4720-8166-40E2EED0438B}" type="datetimeFigureOut">
              <a:rPr lang="en-US" smtClean="0"/>
              <a:t>8/15/2016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C3A18A8-6151-4BAE-9A63-95D28688EAA1}" type="slidenum">
              <a:rPr lang="en-US" smtClean="0"/>
              <a:t>‹#›</a:t>
            </a:fld>
            <a:endParaRPr lang="en-US"/>
          </a:p>
        </p:txBody>
      </p:sp>
    </p:spTree>
    <p:extLst>
      <p:ext uri="{BB962C8B-B14F-4D97-AF65-F5344CB8AC3E}">
        <p14:creationId xmlns:p14="http://schemas.microsoft.com/office/powerpoint/2010/main" val="17001081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6A8D873-6932-4720-8166-40E2EED0438B}" type="datetimeFigureOut">
              <a:rPr lang="en-US" smtClean="0"/>
              <a:t>8/15/2016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C3A18A8-6151-4BAE-9A63-95D28688EAA1}" type="slidenum">
              <a:rPr lang="en-US" smtClean="0"/>
              <a:t>‹#›</a:t>
            </a:fld>
            <a:endParaRPr lang="en-US"/>
          </a:p>
        </p:txBody>
      </p:sp>
    </p:spTree>
    <p:extLst>
      <p:ext uri="{BB962C8B-B14F-4D97-AF65-F5344CB8AC3E}">
        <p14:creationId xmlns:p14="http://schemas.microsoft.com/office/powerpoint/2010/main" val="5415761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6A8D873-6932-4720-8166-40E2EED0438B}" type="datetimeFigureOut">
              <a:rPr lang="en-US" smtClean="0"/>
              <a:t>8/15/2016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C3A18A8-6151-4BAE-9A63-95D28688EAA1}" type="slidenum">
              <a:rPr lang="en-US" smtClean="0"/>
              <a:t>‹#›</a:t>
            </a:fld>
            <a:endParaRPr lang="en-US"/>
          </a:p>
        </p:txBody>
      </p:sp>
    </p:spTree>
    <p:extLst>
      <p:ext uri="{BB962C8B-B14F-4D97-AF65-F5344CB8AC3E}">
        <p14:creationId xmlns:p14="http://schemas.microsoft.com/office/powerpoint/2010/main" val="12359584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6A8D873-6932-4720-8166-40E2EED0438B}" type="datetimeFigureOut">
              <a:rPr lang="en-US" smtClean="0"/>
              <a:t>8/15/2016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C3A18A8-6151-4BAE-9A63-95D28688EAA1}" type="slidenum">
              <a:rPr lang="en-US" smtClean="0"/>
              <a:t>‹#›</a:t>
            </a:fld>
            <a:endParaRPr lang="en-US"/>
          </a:p>
        </p:txBody>
      </p:sp>
    </p:spTree>
    <p:extLst>
      <p:ext uri="{BB962C8B-B14F-4D97-AF65-F5344CB8AC3E}">
        <p14:creationId xmlns:p14="http://schemas.microsoft.com/office/powerpoint/2010/main" val="27665540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6A8D873-6932-4720-8166-40E2EED0438B}" type="datetimeFigureOut">
              <a:rPr lang="en-US" smtClean="0"/>
              <a:t>8/15/2016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C3A18A8-6151-4BAE-9A63-95D28688EAA1}" type="slidenum">
              <a:rPr lang="en-US" smtClean="0"/>
              <a:t>‹#›</a:t>
            </a:fld>
            <a:endParaRPr lang="en-US"/>
          </a:p>
        </p:txBody>
      </p:sp>
    </p:spTree>
    <p:extLst>
      <p:ext uri="{BB962C8B-B14F-4D97-AF65-F5344CB8AC3E}">
        <p14:creationId xmlns:p14="http://schemas.microsoft.com/office/powerpoint/2010/main" val="8298005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6A8D873-6932-4720-8166-40E2EED0438B}" type="datetimeFigureOut">
              <a:rPr lang="en-US" smtClean="0"/>
              <a:t>8/15/2016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C3A18A8-6151-4BAE-9A63-95D28688EAA1}" type="slidenum">
              <a:rPr lang="en-US" smtClean="0"/>
              <a:t>‹#›</a:t>
            </a:fld>
            <a:endParaRPr lang="en-US"/>
          </a:p>
        </p:txBody>
      </p:sp>
    </p:spTree>
    <p:extLst>
      <p:ext uri="{BB962C8B-B14F-4D97-AF65-F5344CB8AC3E}">
        <p14:creationId xmlns:p14="http://schemas.microsoft.com/office/powerpoint/2010/main" val="32123655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6A8D873-6932-4720-8166-40E2EED0438B}" type="datetimeFigureOut">
              <a:rPr lang="en-US" smtClean="0"/>
              <a:t>8/15/2016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C3A18A8-6151-4BAE-9A63-95D28688EAA1}" type="slidenum">
              <a:rPr lang="en-US" smtClean="0"/>
              <a:t>‹#›</a:t>
            </a:fld>
            <a:endParaRPr lang="en-US"/>
          </a:p>
        </p:txBody>
      </p:sp>
    </p:spTree>
    <p:extLst>
      <p:ext uri="{BB962C8B-B14F-4D97-AF65-F5344CB8AC3E}">
        <p14:creationId xmlns:p14="http://schemas.microsoft.com/office/powerpoint/2010/main" val="31527941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6A8D873-6932-4720-8166-40E2EED0438B}" type="datetimeFigureOut">
              <a:rPr lang="en-US" smtClean="0"/>
              <a:t>8/15/2016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C3A18A8-6151-4BAE-9A63-95D28688EAA1}" type="slidenum">
              <a:rPr lang="en-US" smtClean="0"/>
              <a:t>‹#›</a:t>
            </a:fld>
            <a:endParaRPr lang="en-US"/>
          </a:p>
        </p:txBody>
      </p:sp>
    </p:spTree>
    <p:extLst>
      <p:ext uri="{BB962C8B-B14F-4D97-AF65-F5344CB8AC3E}">
        <p14:creationId xmlns:p14="http://schemas.microsoft.com/office/powerpoint/2010/main" val="18291370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6A8D873-6932-4720-8166-40E2EED0438B}" type="datetimeFigureOut">
              <a:rPr lang="en-US" smtClean="0"/>
              <a:t>8/15/2016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C3A18A8-6151-4BAE-9A63-95D28688EAA1}" type="slidenum">
              <a:rPr lang="en-US" smtClean="0"/>
              <a:t>‹#›</a:t>
            </a:fld>
            <a:endParaRPr lang="en-US"/>
          </a:p>
        </p:txBody>
      </p:sp>
    </p:spTree>
    <p:extLst>
      <p:ext uri="{BB962C8B-B14F-4D97-AF65-F5344CB8AC3E}">
        <p14:creationId xmlns:p14="http://schemas.microsoft.com/office/powerpoint/2010/main" val="3205546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6A8D873-6932-4720-8166-40E2EED0438B}" type="datetimeFigureOut">
              <a:rPr lang="en-US" smtClean="0"/>
              <a:t>8/15/2016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C3A18A8-6151-4BAE-9A63-95D28688EAA1}" type="slidenum">
              <a:rPr lang="en-US" smtClean="0"/>
              <a:t>‹#›</a:t>
            </a:fld>
            <a:endParaRPr lang="en-US"/>
          </a:p>
        </p:txBody>
      </p:sp>
    </p:spTree>
    <p:extLst>
      <p:ext uri="{BB962C8B-B14F-4D97-AF65-F5344CB8AC3E}">
        <p14:creationId xmlns:p14="http://schemas.microsoft.com/office/powerpoint/2010/main" val="233619858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comments" Target="../comments/comment1.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rot="10800000">
            <a:off x="685800" y="2463030"/>
            <a:ext cx="7772400" cy="1470025"/>
          </a:xfrm>
        </p:spPr>
        <p:txBody>
          <a:bodyPr>
            <a:noAutofit/>
          </a:bodyPr>
          <a:lstStyle/>
          <a:p>
            <a:r>
              <a:rPr lang="en-US" sz="15000" b="1" dirty="0" err="1" smtClean="0"/>
              <a:t>Structuur</a:t>
            </a:r>
            <a:endParaRPr lang="en-US" sz="15000" b="1" dirty="0"/>
          </a:p>
        </p:txBody>
      </p:sp>
    </p:spTree>
    <p:extLst>
      <p:ext uri="{BB962C8B-B14F-4D97-AF65-F5344CB8AC3E}">
        <p14:creationId xmlns:p14="http://schemas.microsoft.com/office/powerpoint/2010/main" val="6456625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528" y="116632"/>
            <a:ext cx="8229600" cy="1143000"/>
          </a:xfrm>
        </p:spPr>
        <p:txBody>
          <a:bodyPr/>
          <a:lstStyle/>
          <a:p>
            <a:pPr algn="l"/>
            <a:r>
              <a:rPr lang="en-US" b="1" dirty="0" err="1" smtClean="0"/>
              <a:t>Zaaldiscussie</a:t>
            </a:r>
            <a:endParaRPr lang="en-US" b="1" dirty="0"/>
          </a:p>
        </p:txBody>
      </p:sp>
      <p:sp>
        <p:nvSpPr>
          <p:cNvPr id="3" name="Content Placeholder 2"/>
          <p:cNvSpPr>
            <a:spLocks noGrp="1"/>
          </p:cNvSpPr>
          <p:nvPr>
            <p:ph idx="1"/>
          </p:nvPr>
        </p:nvSpPr>
        <p:spPr>
          <a:xfrm>
            <a:off x="395536" y="1340768"/>
            <a:ext cx="8445624" cy="5040560"/>
          </a:xfrm>
        </p:spPr>
        <p:txBody>
          <a:bodyPr>
            <a:normAutofit lnSpcReduction="10000"/>
          </a:bodyPr>
          <a:lstStyle/>
          <a:p>
            <a:pPr marL="0" indent="0">
              <a:buNone/>
            </a:pPr>
            <a:r>
              <a:rPr lang="nl-NL" b="1" dirty="0" smtClean="0"/>
              <a:t>Techniek</a:t>
            </a:r>
          </a:p>
          <a:p>
            <a:r>
              <a:rPr lang="nl-NL" dirty="0" smtClean="0"/>
              <a:t>Open en enthousiaste houding</a:t>
            </a:r>
          </a:p>
          <a:p>
            <a:r>
              <a:rPr lang="nl-NL" dirty="0" smtClean="0"/>
              <a:t>Overtuigende en heldere beantwoording</a:t>
            </a:r>
          </a:p>
          <a:p>
            <a:endParaRPr lang="nl-NL" dirty="0" smtClean="0"/>
          </a:p>
          <a:p>
            <a:pPr marL="0" indent="0">
              <a:buNone/>
            </a:pPr>
            <a:r>
              <a:rPr lang="nl-NL" b="1" dirty="0" smtClean="0"/>
              <a:t>Inhoud</a:t>
            </a:r>
          </a:p>
          <a:p>
            <a:r>
              <a:rPr lang="nl-NL" dirty="0" smtClean="0"/>
              <a:t>Beantwoordt verhelderende vragen</a:t>
            </a:r>
          </a:p>
          <a:p>
            <a:r>
              <a:rPr lang="nl-NL" dirty="0" smtClean="0"/>
              <a:t>Beantwoordt methodologische vragen</a:t>
            </a:r>
          </a:p>
          <a:p>
            <a:r>
              <a:rPr lang="nl-NL" dirty="0" smtClean="0"/>
              <a:t>Beantwoordt inhoudelijke (verdiepende </a:t>
            </a:r>
            <a:r>
              <a:rPr lang="nl-NL" smtClean="0"/>
              <a:t>en verbredende) </a:t>
            </a:r>
            <a:r>
              <a:rPr lang="nl-NL" dirty="0" smtClean="0"/>
              <a:t>vragen</a:t>
            </a:r>
            <a:endParaRPr lang="nl-NL" dirty="0"/>
          </a:p>
          <a:p>
            <a:endParaRPr lang="nl-NL" sz="1300" dirty="0"/>
          </a:p>
          <a:p>
            <a:endParaRPr lang="nl-NL" dirty="0" smtClean="0"/>
          </a:p>
          <a:p>
            <a:endParaRPr lang="nl-NL" sz="1400" dirty="0" smtClean="0"/>
          </a:p>
        </p:txBody>
      </p:sp>
    </p:spTree>
    <p:extLst>
      <p:ext uri="{BB962C8B-B14F-4D97-AF65-F5344CB8AC3E}">
        <p14:creationId xmlns:p14="http://schemas.microsoft.com/office/powerpoint/2010/main" val="182115106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rot="10800000">
            <a:off x="683568" y="2348880"/>
            <a:ext cx="7772400" cy="1470025"/>
          </a:xfrm>
        </p:spPr>
        <p:txBody>
          <a:bodyPr>
            <a:noAutofit/>
          </a:bodyPr>
          <a:lstStyle/>
          <a:p>
            <a:r>
              <a:rPr lang="en-US" sz="15600" b="1" dirty="0" err="1" smtClean="0"/>
              <a:t>Tijd</a:t>
            </a:r>
            <a:endParaRPr lang="en-US" sz="15600" b="1" dirty="0"/>
          </a:p>
        </p:txBody>
      </p:sp>
    </p:spTree>
    <p:extLst>
      <p:ext uri="{BB962C8B-B14F-4D97-AF65-F5344CB8AC3E}">
        <p14:creationId xmlns:p14="http://schemas.microsoft.com/office/powerpoint/2010/main" val="40320490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426170"/>
          </a:xfrm>
        </p:spPr>
        <p:txBody>
          <a:bodyPr>
            <a:noAutofit/>
          </a:bodyPr>
          <a:lstStyle/>
          <a:p>
            <a:pPr algn="l"/>
            <a:r>
              <a:rPr lang="en-US" b="1" dirty="0" err="1" smtClean="0"/>
              <a:t>Tijd</a:t>
            </a:r>
            <a:r>
              <a:rPr lang="en-US" b="1" dirty="0" smtClean="0"/>
              <a:t> </a:t>
            </a:r>
            <a:r>
              <a:rPr lang="en-US" b="1" dirty="0" err="1" smtClean="0"/>
              <a:t>bijhouden</a:t>
            </a:r>
            <a:r>
              <a:rPr lang="en-US" b="1" dirty="0" smtClean="0"/>
              <a:t> </a:t>
            </a:r>
            <a:r>
              <a:rPr lang="en-US" b="1" dirty="0" err="1" smtClean="0"/>
              <a:t>en</a:t>
            </a:r>
            <a:r>
              <a:rPr lang="en-US" b="1" dirty="0" smtClean="0"/>
              <a:t> </a:t>
            </a:r>
            <a:r>
              <a:rPr lang="en-US" b="1" dirty="0" err="1" smtClean="0"/>
              <a:t>aangeven</a:t>
            </a:r>
            <a:r>
              <a:rPr lang="en-US" b="1" dirty="0"/>
              <a:t/>
            </a:r>
            <a:br>
              <a:rPr lang="en-US" b="1" dirty="0"/>
            </a:br>
            <a:endParaRPr lang="en-US" b="1" dirty="0"/>
          </a:p>
        </p:txBody>
      </p:sp>
      <p:sp>
        <p:nvSpPr>
          <p:cNvPr id="3" name="Content Placeholder 2"/>
          <p:cNvSpPr>
            <a:spLocks noGrp="1"/>
          </p:cNvSpPr>
          <p:nvPr>
            <p:ph idx="1"/>
          </p:nvPr>
        </p:nvSpPr>
        <p:spPr>
          <a:xfrm>
            <a:off x="251520" y="1700808"/>
            <a:ext cx="8784976" cy="5462067"/>
          </a:xfrm>
        </p:spPr>
        <p:txBody>
          <a:bodyPr>
            <a:normAutofit/>
          </a:bodyPr>
          <a:lstStyle/>
          <a:p>
            <a:r>
              <a:rPr lang="nl-NL" dirty="0" smtClean="0"/>
              <a:t>Houdt na 5, 8 en 10 minuten bordje omhoog en wacht tot de presentator dit gezien heeft</a:t>
            </a:r>
          </a:p>
          <a:p>
            <a:endParaRPr lang="nl-NL" dirty="0" smtClean="0"/>
          </a:p>
          <a:p>
            <a:pPr marL="0" indent="0">
              <a:buNone/>
            </a:pPr>
            <a:r>
              <a:rPr lang="nl-NL" u="sng" dirty="0" smtClean="0"/>
              <a:t>Feedback:</a:t>
            </a:r>
            <a:endParaRPr lang="en-US" u="sng" dirty="0" smtClean="0"/>
          </a:p>
          <a:p>
            <a:r>
              <a:rPr lang="en-US" dirty="0" err="1" smtClean="0"/>
              <a:t>Functionele</a:t>
            </a:r>
            <a:r>
              <a:rPr lang="en-US" dirty="0" smtClean="0"/>
              <a:t> </a:t>
            </a:r>
            <a:r>
              <a:rPr lang="en-US" dirty="0" err="1" smtClean="0"/>
              <a:t>tijdverdeling</a:t>
            </a:r>
            <a:r>
              <a:rPr lang="en-US" dirty="0" smtClean="0"/>
              <a:t> IMRD</a:t>
            </a:r>
          </a:p>
          <a:p>
            <a:pPr marL="0" indent="0">
              <a:buNone/>
            </a:pPr>
            <a:r>
              <a:rPr lang="en-US" dirty="0" smtClean="0"/>
              <a:t>	</a:t>
            </a:r>
            <a:r>
              <a:rPr lang="en-US" dirty="0" err="1" smtClean="0"/>
              <a:t>evt</a:t>
            </a:r>
            <a:r>
              <a:rPr lang="en-US" dirty="0" smtClean="0"/>
              <a:t>. Wat </a:t>
            </a:r>
            <a:r>
              <a:rPr lang="en-US" dirty="0" err="1" smtClean="0"/>
              <a:t>kon</a:t>
            </a:r>
            <a:r>
              <a:rPr lang="en-US" dirty="0" smtClean="0"/>
              <a:t> </a:t>
            </a:r>
            <a:r>
              <a:rPr lang="en-US" dirty="0" err="1" smtClean="0"/>
              <a:t>uitgebreider</a:t>
            </a:r>
            <a:r>
              <a:rPr lang="en-US" dirty="0" smtClean="0"/>
              <a:t>?</a:t>
            </a:r>
          </a:p>
          <a:p>
            <a:pPr marL="0" indent="0">
              <a:buNone/>
            </a:pPr>
            <a:r>
              <a:rPr lang="en-US" dirty="0"/>
              <a:t>	</a:t>
            </a:r>
            <a:r>
              <a:rPr lang="en-US" dirty="0" err="1" smtClean="0"/>
              <a:t>evt</a:t>
            </a:r>
            <a:r>
              <a:rPr lang="en-US" dirty="0" smtClean="0"/>
              <a:t>. Wat </a:t>
            </a:r>
            <a:r>
              <a:rPr lang="en-US" dirty="0" err="1" smtClean="0"/>
              <a:t>duurde</a:t>
            </a:r>
            <a:r>
              <a:rPr lang="en-US" dirty="0" smtClean="0"/>
              <a:t> </a:t>
            </a:r>
            <a:r>
              <a:rPr lang="en-US" dirty="0" err="1" smtClean="0"/>
              <a:t>te</a:t>
            </a:r>
            <a:r>
              <a:rPr lang="en-US" dirty="0" smtClean="0"/>
              <a:t> </a:t>
            </a:r>
            <a:r>
              <a:rPr lang="en-US" dirty="0" err="1" smtClean="0"/>
              <a:t>lang</a:t>
            </a:r>
            <a:r>
              <a:rPr lang="en-US" dirty="0"/>
              <a:t>?</a:t>
            </a:r>
            <a:endParaRPr lang="en-US" dirty="0" smtClean="0"/>
          </a:p>
          <a:p>
            <a:r>
              <a:rPr lang="en-US" dirty="0" err="1" smtClean="0"/>
              <a:t>Presentatie</a:t>
            </a:r>
            <a:r>
              <a:rPr lang="en-US" dirty="0" smtClean="0"/>
              <a:t> </a:t>
            </a:r>
            <a:r>
              <a:rPr lang="en-US" dirty="0" err="1"/>
              <a:t>b</a:t>
            </a:r>
            <a:r>
              <a:rPr lang="en-US" dirty="0" err="1" smtClean="0"/>
              <a:t>innen</a:t>
            </a:r>
            <a:r>
              <a:rPr lang="en-US" dirty="0" smtClean="0"/>
              <a:t> de </a:t>
            </a:r>
            <a:r>
              <a:rPr lang="en-US" dirty="0" err="1" smtClean="0"/>
              <a:t>gestelde</a:t>
            </a:r>
            <a:r>
              <a:rPr lang="en-US" dirty="0" smtClean="0"/>
              <a:t> </a:t>
            </a:r>
            <a:r>
              <a:rPr lang="en-US" dirty="0" err="1" smtClean="0"/>
              <a:t>tijd</a:t>
            </a:r>
            <a:r>
              <a:rPr lang="en-US" dirty="0" smtClean="0"/>
              <a:t>? (8 – 10 min)</a:t>
            </a:r>
            <a:endParaRPr lang="en-US" dirty="0"/>
          </a:p>
        </p:txBody>
      </p:sp>
    </p:spTree>
    <p:extLst>
      <p:ext uri="{BB962C8B-B14F-4D97-AF65-F5344CB8AC3E}">
        <p14:creationId xmlns:p14="http://schemas.microsoft.com/office/powerpoint/2010/main" val="365929896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rot="10800000">
            <a:off x="2555776" y="-675456"/>
            <a:ext cx="3744416" cy="7786747"/>
          </a:xfrm>
          <a:prstGeom prst="rect">
            <a:avLst/>
          </a:prstGeom>
          <a:noFill/>
        </p:spPr>
        <p:txBody>
          <a:bodyPr wrap="square" rtlCol="0">
            <a:spAutoFit/>
          </a:bodyPr>
          <a:lstStyle/>
          <a:p>
            <a:r>
              <a:rPr lang="nl-NL" sz="50000" b="1" dirty="0"/>
              <a:t>5</a:t>
            </a:r>
            <a:endParaRPr lang="en-US" sz="50000" b="1" dirty="0"/>
          </a:p>
        </p:txBody>
      </p:sp>
    </p:spTree>
    <p:extLst>
      <p:ext uri="{BB962C8B-B14F-4D97-AF65-F5344CB8AC3E}">
        <p14:creationId xmlns:p14="http://schemas.microsoft.com/office/powerpoint/2010/main" val="418779169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555776" y="-675456"/>
            <a:ext cx="3744416" cy="7786747"/>
          </a:xfrm>
          <a:prstGeom prst="rect">
            <a:avLst/>
          </a:prstGeom>
          <a:noFill/>
        </p:spPr>
        <p:txBody>
          <a:bodyPr wrap="square" rtlCol="0">
            <a:spAutoFit/>
          </a:bodyPr>
          <a:lstStyle/>
          <a:p>
            <a:r>
              <a:rPr lang="nl-NL" sz="50000" b="1" dirty="0" smtClean="0"/>
              <a:t>8</a:t>
            </a:r>
            <a:endParaRPr lang="en-US" sz="50000" b="1" dirty="0"/>
          </a:p>
        </p:txBody>
      </p:sp>
    </p:spTree>
    <p:extLst>
      <p:ext uri="{BB962C8B-B14F-4D97-AF65-F5344CB8AC3E}">
        <p14:creationId xmlns:p14="http://schemas.microsoft.com/office/powerpoint/2010/main" val="335624965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rot="10800000">
            <a:off x="683568" y="2492896"/>
            <a:ext cx="7772400" cy="1470025"/>
          </a:xfrm>
        </p:spPr>
        <p:txBody>
          <a:bodyPr>
            <a:normAutofit fontScale="90000"/>
          </a:bodyPr>
          <a:lstStyle/>
          <a:p>
            <a:r>
              <a:rPr lang="en-US" sz="15300" b="1" dirty="0" err="1" smtClean="0"/>
              <a:t>Meelezer</a:t>
            </a:r>
            <a:endParaRPr lang="en-US" sz="4800" b="1" dirty="0"/>
          </a:p>
        </p:txBody>
      </p:sp>
    </p:spTree>
    <p:extLst>
      <p:ext uri="{BB962C8B-B14F-4D97-AF65-F5344CB8AC3E}">
        <p14:creationId xmlns:p14="http://schemas.microsoft.com/office/powerpoint/2010/main" val="419156743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US" b="1" dirty="0" err="1" smtClean="0"/>
              <a:t>Meelezer</a:t>
            </a:r>
            <a:r>
              <a:rPr lang="en-US" b="1" dirty="0"/>
              <a:t>:</a:t>
            </a:r>
            <a:r>
              <a:rPr lang="en-US" b="1" dirty="0" smtClean="0">
                <a:sym typeface="Wingdings" pitchFamily="2" charset="2"/>
              </a:rPr>
              <a:t> </a:t>
            </a:r>
            <a:r>
              <a:rPr lang="en-US" b="1" dirty="0" err="1" smtClean="0"/>
              <a:t>vraag</a:t>
            </a:r>
            <a:r>
              <a:rPr lang="en-US" b="1" dirty="0" smtClean="0"/>
              <a:t> </a:t>
            </a:r>
            <a:r>
              <a:rPr lang="en-US" b="1" dirty="0" err="1" smtClean="0"/>
              <a:t>stellen</a:t>
            </a:r>
            <a:r>
              <a:rPr lang="en-US" b="1" dirty="0" smtClean="0"/>
              <a:t> </a:t>
            </a:r>
            <a:r>
              <a:rPr lang="en-US" b="1" dirty="0" err="1" smtClean="0"/>
              <a:t>en</a:t>
            </a:r>
            <a:r>
              <a:rPr lang="en-US" b="1" dirty="0" smtClean="0"/>
              <a:t> feedback</a:t>
            </a:r>
            <a:endParaRPr lang="en-US" b="1" dirty="0"/>
          </a:p>
        </p:txBody>
      </p:sp>
      <p:sp>
        <p:nvSpPr>
          <p:cNvPr id="3" name="Content Placeholder 2"/>
          <p:cNvSpPr>
            <a:spLocks noGrp="1"/>
          </p:cNvSpPr>
          <p:nvPr>
            <p:ph idx="1"/>
          </p:nvPr>
        </p:nvSpPr>
        <p:spPr>
          <a:xfrm>
            <a:off x="611560" y="1268760"/>
            <a:ext cx="8208912" cy="4525963"/>
          </a:xfrm>
        </p:spPr>
        <p:txBody>
          <a:bodyPr>
            <a:noAutofit/>
          </a:bodyPr>
          <a:lstStyle/>
          <a:p>
            <a:pPr marL="0" indent="0">
              <a:buNone/>
            </a:pPr>
            <a:r>
              <a:rPr lang="en-US" sz="2400" b="1" dirty="0" err="1" smtClean="0"/>
              <a:t>Inhoudelijke</a:t>
            </a:r>
            <a:r>
              <a:rPr lang="en-US" sz="2400" b="1" dirty="0" smtClean="0"/>
              <a:t> </a:t>
            </a:r>
            <a:r>
              <a:rPr lang="en-US" sz="2400" b="1" dirty="0" err="1" smtClean="0"/>
              <a:t>vragen</a:t>
            </a:r>
            <a:r>
              <a:rPr lang="en-US" sz="2400" b="1" dirty="0" smtClean="0"/>
              <a:t> </a:t>
            </a:r>
            <a:r>
              <a:rPr lang="en-US" sz="2400" dirty="0" err="1" smtClean="0"/>
              <a:t>kunnen</a:t>
            </a:r>
            <a:r>
              <a:rPr lang="en-US" sz="2400" dirty="0" smtClean="0"/>
              <a:t> </a:t>
            </a:r>
            <a:r>
              <a:rPr lang="en-US" sz="2400" dirty="0" err="1" smtClean="0"/>
              <a:t>gaan</a:t>
            </a:r>
            <a:r>
              <a:rPr lang="en-US" sz="2400" dirty="0" smtClean="0"/>
              <a:t> over:</a:t>
            </a:r>
          </a:p>
          <a:p>
            <a:r>
              <a:rPr lang="en-US" sz="2400" dirty="0" err="1" smtClean="0"/>
              <a:t>relevantie</a:t>
            </a:r>
            <a:r>
              <a:rPr lang="en-US" sz="2400" dirty="0" smtClean="0"/>
              <a:t> </a:t>
            </a:r>
            <a:r>
              <a:rPr lang="en-US" sz="2400" dirty="0" err="1" smtClean="0"/>
              <a:t>onderzoek</a:t>
            </a:r>
            <a:r>
              <a:rPr lang="en-US" sz="2400" dirty="0" smtClean="0"/>
              <a:t> </a:t>
            </a:r>
            <a:r>
              <a:rPr lang="en-US" sz="2400" dirty="0" err="1" smtClean="0"/>
              <a:t>voor</a:t>
            </a:r>
            <a:r>
              <a:rPr lang="en-US" sz="2400" dirty="0" smtClean="0"/>
              <a:t> </a:t>
            </a:r>
            <a:r>
              <a:rPr lang="en-US" sz="2400" dirty="0" err="1" smtClean="0"/>
              <a:t>wetenschap</a:t>
            </a:r>
            <a:r>
              <a:rPr lang="en-US" sz="2400" dirty="0" smtClean="0"/>
              <a:t> </a:t>
            </a:r>
            <a:r>
              <a:rPr lang="en-US" sz="2400" dirty="0" err="1" smtClean="0"/>
              <a:t>en</a:t>
            </a:r>
            <a:r>
              <a:rPr lang="en-US" sz="2400" dirty="0" smtClean="0"/>
              <a:t> </a:t>
            </a:r>
            <a:r>
              <a:rPr lang="en-US" sz="2400" dirty="0" err="1" smtClean="0"/>
              <a:t>maatschappij</a:t>
            </a:r>
            <a:endParaRPr lang="en-US" sz="2400" dirty="0" smtClean="0"/>
          </a:p>
          <a:p>
            <a:r>
              <a:rPr lang="en-US" sz="2400" dirty="0" err="1" smtClean="0"/>
              <a:t>Oorzaak</a:t>
            </a:r>
            <a:r>
              <a:rPr lang="en-US" sz="2400" dirty="0" smtClean="0"/>
              <a:t> of </a:t>
            </a:r>
            <a:r>
              <a:rPr lang="en-US" sz="2400" dirty="0" err="1" smtClean="0"/>
              <a:t>gevolg</a:t>
            </a:r>
            <a:r>
              <a:rPr lang="en-US" sz="2400" dirty="0" smtClean="0"/>
              <a:t> van </a:t>
            </a:r>
            <a:r>
              <a:rPr lang="en-US" sz="2400" dirty="0" err="1" smtClean="0"/>
              <a:t>deze</a:t>
            </a:r>
            <a:r>
              <a:rPr lang="en-US" sz="2400" dirty="0" smtClean="0"/>
              <a:t> </a:t>
            </a:r>
            <a:r>
              <a:rPr lang="en-US" sz="2400" dirty="0" err="1" smtClean="0"/>
              <a:t>resultaten</a:t>
            </a:r>
            <a:endParaRPr lang="en-US" sz="2400" dirty="0" smtClean="0"/>
          </a:p>
          <a:p>
            <a:r>
              <a:rPr lang="en-US" sz="2400" dirty="0" err="1" smtClean="0"/>
              <a:t>Nieuwe</a:t>
            </a:r>
            <a:r>
              <a:rPr lang="en-US" sz="2400" dirty="0" smtClean="0"/>
              <a:t> </a:t>
            </a:r>
            <a:r>
              <a:rPr lang="en-US" sz="2400" dirty="0" err="1" smtClean="0"/>
              <a:t>vragen</a:t>
            </a:r>
            <a:r>
              <a:rPr lang="en-US" sz="2400" dirty="0" smtClean="0"/>
              <a:t> of </a:t>
            </a:r>
            <a:r>
              <a:rPr lang="en-US" sz="2400" dirty="0" err="1" smtClean="0"/>
              <a:t>problemen</a:t>
            </a:r>
            <a:r>
              <a:rPr lang="en-US" sz="2400" dirty="0" smtClean="0"/>
              <a:t> </a:t>
            </a:r>
            <a:r>
              <a:rPr lang="en-US" sz="2400" dirty="0" err="1" smtClean="0"/>
              <a:t>na</a:t>
            </a:r>
            <a:r>
              <a:rPr lang="en-US" sz="2400" dirty="0" smtClean="0"/>
              <a:t> </a:t>
            </a:r>
            <a:r>
              <a:rPr lang="en-US" sz="2400" dirty="0" err="1" smtClean="0"/>
              <a:t>dit</a:t>
            </a:r>
            <a:r>
              <a:rPr lang="en-US" sz="2400" dirty="0" smtClean="0"/>
              <a:t> </a:t>
            </a:r>
            <a:r>
              <a:rPr lang="en-US" sz="2400" dirty="0" err="1" smtClean="0"/>
              <a:t>onderzoek</a:t>
            </a:r>
            <a:endParaRPr lang="en-US" sz="2400" dirty="0" smtClean="0"/>
          </a:p>
          <a:p>
            <a:pPr marL="0" indent="0">
              <a:buNone/>
            </a:pPr>
            <a:r>
              <a:rPr lang="en-US" sz="2400" b="1" dirty="0" err="1" smtClean="0"/>
              <a:t>Methodologische</a:t>
            </a:r>
            <a:r>
              <a:rPr lang="en-US" sz="2400" b="1" dirty="0" smtClean="0"/>
              <a:t> </a:t>
            </a:r>
            <a:r>
              <a:rPr lang="en-US" sz="2400" b="1" dirty="0" err="1" smtClean="0"/>
              <a:t>vragen</a:t>
            </a:r>
            <a:r>
              <a:rPr lang="en-US" sz="2400" b="1" dirty="0" smtClean="0"/>
              <a:t> </a:t>
            </a:r>
            <a:r>
              <a:rPr lang="en-US" sz="2400" dirty="0" err="1" smtClean="0"/>
              <a:t>kunnen</a:t>
            </a:r>
            <a:r>
              <a:rPr lang="en-US" sz="2400" dirty="0" smtClean="0"/>
              <a:t> </a:t>
            </a:r>
            <a:r>
              <a:rPr lang="en-US" sz="2400" dirty="0" err="1" smtClean="0"/>
              <a:t>gaan</a:t>
            </a:r>
            <a:r>
              <a:rPr lang="en-US" sz="2400" dirty="0" smtClean="0"/>
              <a:t> over:</a:t>
            </a:r>
            <a:endParaRPr lang="en-US" sz="2400" dirty="0"/>
          </a:p>
          <a:p>
            <a:r>
              <a:rPr lang="en-US" sz="2400" dirty="0" err="1" smtClean="0"/>
              <a:t>Betrouwbaarheid</a:t>
            </a:r>
            <a:r>
              <a:rPr lang="en-US" sz="2400" dirty="0" smtClean="0"/>
              <a:t> </a:t>
            </a:r>
            <a:r>
              <a:rPr lang="en-US" sz="2400" dirty="0" err="1" smtClean="0"/>
              <a:t>en</a:t>
            </a:r>
            <a:r>
              <a:rPr lang="en-US" sz="2400" dirty="0" smtClean="0"/>
              <a:t> </a:t>
            </a:r>
            <a:r>
              <a:rPr lang="en-US" sz="2400" dirty="0" err="1" smtClean="0"/>
              <a:t>validiteit</a:t>
            </a:r>
            <a:r>
              <a:rPr lang="en-US" sz="2400" dirty="0" smtClean="0"/>
              <a:t> van het experiment</a:t>
            </a:r>
          </a:p>
          <a:p>
            <a:r>
              <a:rPr lang="en-US" sz="2400" dirty="0" err="1" smtClean="0"/>
              <a:t>Geschiktheid</a:t>
            </a:r>
            <a:r>
              <a:rPr lang="en-US" sz="2400" dirty="0" smtClean="0"/>
              <a:t> van de </a:t>
            </a:r>
            <a:r>
              <a:rPr lang="en-US" sz="2400" dirty="0" err="1" smtClean="0"/>
              <a:t>gekozen</a:t>
            </a:r>
            <a:r>
              <a:rPr lang="en-US" sz="2400" dirty="0" smtClean="0"/>
              <a:t> </a:t>
            </a:r>
            <a:r>
              <a:rPr lang="en-US" sz="2400" dirty="0" err="1" smtClean="0"/>
              <a:t>onderzoeksopzet</a:t>
            </a:r>
            <a:endParaRPr lang="en-US" sz="2400" dirty="0" smtClean="0"/>
          </a:p>
          <a:p>
            <a:pPr marL="0" indent="0">
              <a:buNone/>
            </a:pPr>
            <a:endParaRPr lang="en-US" sz="2400" dirty="0"/>
          </a:p>
          <a:p>
            <a:pPr marL="0" indent="0">
              <a:buNone/>
            </a:pPr>
            <a:r>
              <a:rPr lang="en-US" sz="2400" b="1" dirty="0" smtClean="0"/>
              <a:t>Feedback</a:t>
            </a:r>
          </a:p>
          <a:p>
            <a:r>
              <a:rPr lang="en-US" sz="2400" dirty="0" smtClean="0"/>
              <a:t>Is het </a:t>
            </a:r>
            <a:r>
              <a:rPr lang="en-US" sz="2400" dirty="0" err="1" smtClean="0"/>
              <a:t>artikel</a:t>
            </a:r>
            <a:r>
              <a:rPr lang="en-US" sz="2400" dirty="0" smtClean="0"/>
              <a:t> </a:t>
            </a:r>
            <a:r>
              <a:rPr lang="en-US" sz="2400" dirty="0" err="1" smtClean="0"/>
              <a:t>inhoudelijk</a:t>
            </a:r>
            <a:r>
              <a:rPr lang="en-US" sz="2400" dirty="0" smtClean="0"/>
              <a:t> correct </a:t>
            </a:r>
            <a:r>
              <a:rPr lang="en-US" sz="2400" dirty="0" err="1" smtClean="0"/>
              <a:t>weergegeven</a:t>
            </a:r>
            <a:r>
              <a:rPr lang="en-US" sz="2400" dirty="0" smtClean="0"/>
              <a:t>?</a:t>
            </a:r>
          </a:p>
          <a:p>
            <a:r>
              <a:rPr lang="en-US" sz="2400" dirty="0" smtClean="0"/>
              <a:t>Is </a:t>
            </a:r>
            <a:r>
              <a:rPr lang="en-US" sz="2400" dirty="0" err="1" smtClean="0"/>
              <a:t>er</a:t>
            </a:r>
            <a:r>
              <a:rPr lang="en-US" sz="2400" dirty="0" smtClean="0"/>
              <a:t> </a:t>
            </a:r>
            <a:r>
              <a:rPr lang="en-US" sz="2400" dirty="0" err="1" smtClean="0"/>
              <a:t>een</a:t>
            </a:r>
            <a:r>
              <a:rPr lang="en-US" sz="2400" dirty="0"/>
              <a:t> </a:t>
            </a:r>
            <a:r>
              <a:rPr lang="en-US" sz="2400" dirty="0" err="1" smtClean="0"/>
              <a:t>relevante</a:t>
            </a:r>
            <a:r>
              <a:rPr lang="en-US" sz="2400" dirty="0" smtClean="0"/>
              <a:t> </a:t>
            </a:r>
            <a:r>
              <a:rPr lang="en-US" sz="2400" dirty="0" err="1" smtClean="0"/>
              <a:t>selectie</a:t>
            </a:r>
            <a:r>
              <a:rPr lang="en-US" sz="2400" dirty="0" smtClean="0"/>
              <a:t> </a:t>
            </a:r>
            <a:r>
              <a:rPr lang="en-US" sz="2400" dirty="0" err="1" smtClean="0"/>
              <a:t>gemaakt</a:t>
            </a:r>
            <a:r>
              <a:rPr lang="en-US" sz="2400" dirty="0" smtClean="0"/>
              <a:t>? </a:t>
            </a:r>
            <a:endParaRPr lang="en-US" sz="2400" dirty="0"/>
          </a:p>
          <a:p>
            <a:endParaRPr lang="en-US" sz="2400" dirty="0"/>
          </a:p>
        </p:txBody>
      </p:sp>
    </p:spTree>
    <p:extLst>
      <p:ext uri="{BB962C8B-B14F-4D97-AF65-F5344CB8AC3E}">
        <p14:creationId xmlns:p14="http://schemas.microsoft.com/office/powerpoint/2010/main" val="210228741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rot="10800000">
            <a:off x="683568" y="2492896"/>
            <a:ext cx="7772400" cy="1470025"/>
          </a:xfrm>
        </p:spPr>
        <p:txBody>
          <a:bodyPr>
            <a:normAutofit fontScale="90000"/>
          </a:bodyPr>
          <a:lstStyle/>
          <a:p>
            <a:r>
              <a:rPr lang="en-US" sz="15300" b="1" dirty="0" err="1" smtClean="0"/>
              <a:t>Voorzitter</a:t>
            </a:r>
            <a:endParaRPr lang="en-US" sz="4800" b="1" dirty="0"/>
          </a:p>
        </p:txBody>
      </p:sp>
    </p:spTree>
    <p:extLst>
      <p:ext uri="{BB962C8B-B14F-4D97-AF65-F5344CB8AC3E}">
        <p14:creationId xmlns:p14="http://schemas.microsoft.com/office/powerpoint/2010/main" val="39264941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5760"/>
            <a:ext cx="8229600" cy="1143000"/>
          </a:xfrm>
        </p:spPr>
        <p:txBody>
          <a:bodyPr/>
          <a:lstStyle/>
          <a:p>
            <a:pPr algn="l"/>
            <a:r>
              <a:rPr lang="en-US" b="1" dirty="0" err="1" smtClean="0"/>
              <a:t>Voorzitter</a:t>
            </a:r>
            <a:endParaRPr lang="en-US" b="1" dirty="0"/>
          </a:p>
        </p:txBody>
      </p:sp>
      <p:sp>
        <p:nvSpPr>
          <p:cNvPr id="3" name="Content Placeholder 2"/>
          <p:cNvSpPr>
            <a:spLocks noGrp="1"/>
          </p:cNvSpPr>
          <p:nvPr>
            <p:ph idx="1"/>
          </p:nvPr>
        </p:nvSpPr>
        <p:spPr>
          <a:xfrm>
            <a:off x="611560" y="1268760"/>
            <a:ext cx="8280920" cy="4525963"/>
          </a:xfrm>
        </p:spPr>
        <p:txBody>
          <a:bodyPr>
            <a:noAutofit/>
          </a:bodyPr>
          <a:lstStyle/>
          <a:p>
            <a:pPr marL="0" indent="0">
              <a:buNone/>
            </a:pPr>
            <a:r>
              <a:rPr lang="nl-NL" altLang="en-US" sz="2000" b="1" dirty="0" smtClean="0"/>
              <a:t>1. Eindpresentatie </a:t>
            </a:r>
            <a:r>
              <a:rPr lang="nl-NL" altLang="en-US" sz="2000" b="1" dirty="0"/>
              <a:t>(8-10 min)</a:t>
            </a:r>
          </a:p>
          <a:p>
            <a:r>
              <a:rPr lang="en-US" altLang="en-US" sz="1600" dirty="0" err="1"/>
              <a:t>Introduceer</a:t>
            </a:r>
            <a:r>
              <a:rPr lang="en-US" altLang="en-US" sz="1600" dirty="0"/>
              <a:t> de </a:t>
            </a:r>
            <a:r>
              <a:rPr lang="en-US" altLang="en-US" sz="1600" dirty="0" err="1"/>
              <a:t>spreker</a:t>
            </a:r>
            <a:endParaRPr lang="en-US" altLang="en-US" sz="1600" dirty="0"/>
          </a:p>
          <a:p>
            <a:r>
              <a:rPr lang="en-US" altLang="en-US" sz="1600" dirty="0" err="1" smtClean="0"/>
              <a:t>Houdt</a:t>
            </a:r>
            <a:r>
              <a:rPr lang="en-US" altLang="en-US" sz="1600" dirty="0" smtClean="0"/>
              <a:t> de </a:t>
            </a:r>
            <a:r>
              <a:rPr lang="en-US" altLang="en-US" sz="1600" dirty="0" err="1" smtClean="0"/>
              <a:t>tijd</a:t>
            </a:r>
            <a:r>
              <a:rPr lang="en-US" altLang="en-US" sz="1600" dirty="0" smtClean="0"/>
              <a:t> </a:t>
            </a:r>
            <a:r>
              <a:rPr lang="en-US" altLang="en-US" sz="1600" dirty="0" err="1" smtClean="0"/>
              <a:t>bij</a:t>
            </a:r>
            <a:r>
              <a:rPr lang="en-US" altLang="en-US" sz="1600" dirty="0" smtClean="0"/>
              <a:t> </a:t>
            </a:r>
            <a:r>
              <a:rPr lang="en-US" altLang="en-US" sz="1600" dirty="0" err="1"/>
              <a:t>en</a:t>
            </a:r>
            <a:r>
              <a:rPr lang="en-US" altLang="en-US" sz="1600" dirty="0"/>
              <a:t> </a:t>
            </a:r>
            <a:r>
              <a:rPr lang="en-US" altLang="en-US" sz="1600" dirty="0" err="1"/>
              <a:t>kap</a:t>
            </a:r>
            <a:r>
              <a:rPr lang="en-US" altLang="en-US" sz="1600" dirty="0"/>
              <a:t> </a:t>
            </a:r>
            <a:r>
              <a:rPr lang="en-US" altLang="en-US" sz="1600" dirty="0" err="1"/>
              <a:t>presentatie</a:t>
            </a:r>
            <a:r>
              <a:rPr lang="en-US" altLang="en-US" sz="1600" dirty="0"/>
              <a:t> zo </a:t>
            </a:r>
            <a:r>
              <a:rPr lang="en-US" altLang="en-US" sz="1600" dirty="0" err="1"/>
              <a:t>nodig</a:t>
            </a:r>
            <a:r>
              <a:rPr lang="en-US" altLang="en-US" sz="1600" dirty="0"/>
              <a:t> </a:t>
            </a:r>
            <a:r>
              <a:rPr lang="en-US" altLang="en-US" sz="1600" dirty="0" err="1"/>
              <a:t>af</a:t>
            </a:r>
            <a:endParaRPr lang="en-US" altLang="en-US" sz="1600" dirty="0"/>
          </a:p>
          <a:p>
            <a:r>
              <a:rPr lang="nl-NL" altLang="en-US" sz="1600" dirty="0"/>
              <a:t>Zorg voor applaus na de presentatie</a:t>
            </a:r>
            <a:endParaRPr lang="en-US" altLang="en-US" sz="1600" dirty="0"/>
          </a:p>
          <a:p>
            <a:pPr marL="0" indent="0">
              <a:buNone/>
            </a:pPr>
            <a:r>
              <a:rPr lang="nl-NL" altLang="en-US" sz="2000" b="1" dirty="0" smtClean="0"/>
              <a:t>2. Samenvatting</a:t>
            </a:r>
            <a:endParaRPr lang="en-US" altLang="en-US" sz="1800" b="1" dirty="0"/>
          </a:p>
          <a:p>
            <a:r>
              <a:rPr lang="en-US" altLang="en-US" sz="1600" dirty="0" err="1"/>
              <a:t>Vraag</a:t>
            </a:r>
            <a:r>
              <a:rPr lang="en-US" altLang="en-US" sz="1600" dirty="0"/>
              <a:t> om </a:t>
            </a:r>
            <a:r>
              <a:rPr lang="en-US" altLang="en-US" sz="1600" dirty="0" err="1"/>
              <a:t>een</a:t>
            </a:r>
            <a:r>
              <a:rPr lang="en-US" altLang="en-US" sz="1600" dirty="0"/>
              <a:t> </a:t>
            </a:r>
            <a:r>
              <a:rPr lang="en-US" altLang="en-US" sz="1600" dirty="0" err="1"/>
              <a:t>samenvatting</a:t>
            </a:r>
            <a:r>
              <a:rPr lang="en-US" altLang="en-US" sz="1600" dirty="0"/>
              <a:t> </a:t>
            </a:r>
            <a:r>
              <a:rPr lang="en-US" altLang="en-US" sz="1600" dirty="0" smtClean="0"/>
              <a:t>van 30-60 </a:t>
            </a:r>
            <a:r>
              <a:rPr lang="en-US" altLang="en-US" sz="1600" dirty="0" err="1" smtClean="0"/>
              <a:t>seconden</a:t>
            </a:r>
            <a:endParaRPr lang="en-US" altLang="en-US" sz="1600" dirty="0" smtClean="0"/>
          </a:p>
          <a:p>
            <a:r>
              <a:rPr lang="nl-NL" altLang="en-US" sz="1600" dirty="0" smtClean="0"/>
              <a:t>Geef spreker</a:t>
            </a:r>
            <a:r>
              <a:rPr lang="nl-NL" altLang="en-US" sz="1600" dirty="0"/>
              <a:t> </a:t>
            </a:r>
            <a:r>
              <a:rPr lang="nl-NL" altLang="en-US" sz="1600" dirty="0" smtClean="0"/>
              <a:t>de gelegenheid tot eventuele correctie </a:t>
            </a:r>
            <a:r>
              <a:rPr lang="nl-NL" altLang="en-US" sz="1600" dirty="0"/>
              <a:t>op de samenvatting (kort!)</a:t>
            </a:r>
            <a:endParaRPr lang="en-US" altLang="en-US" sz="1600" dirty="0"/>
          </a:p>
          <a:p>
            <a:pPr marL="0" indent="0">
              <a:buNone/>
            </a:pPr>
            <a:r>
              <a:rPr lang="nl-NL" altLang="en-US" sz="2000" b="1" dirty="0" smtClean="0"/>
              <a:t>3. Vragen </a:t>
            </a:r>
            <a:r>
              <a:rPr lang="nl-NL" altLang="en-US" sz="2000" b="1" dirty="0"/>
              <a:t>(3-5 min)</a:t>
            </a:r>
            <a:endParaRPr lang="en-US" altLang="en-US" sz="1800" b="1" dirty="0"/>
          </a:p>
          <a:p>
            <a:r>
              <a:rPr lang="nl-NL" altLang="en-US" sz="1600" dirty="0" smtClean="0"/>
              <a:t>1) Meelezers</a:t>
            </a:r>
            <a:r>
              <a:rPr lang="nl-NL" altLang="en-US" sz="1600" dirty="0"/>
              <a:t>, </a:t>
            </a:r>
            <a:r>
              <a:rPr lang="nl-NL" altLang="en-US" sz="1600" dirty="0" smtClean="0"/>
              <a:t>2) andere </a:t>
            </a:r>
            <a:r>
              <a:rPr lang="nl-NL" altLang="en-US" sz="1600" dirty="0"/>
              <a:t>vragen</a:t>
            </a:r>
            <a:r>
              <a:rPr lang="nl-NL" altLang="en-US" sz="1600" dirty="0" smtClean="0"/>
              <a:t>, 3) eigen vragen</a:t>
            </a:r>
            <a:endParaRPr lang="en-US" altLang="en-US" sz="1600" dirty="0"/>
          </a:p>
          <a:p>
            <a:pPr marL="0" indent="0">
              <a:buNone/>
            </a:pPr>
            <a:r>
              <a:rPr lang="nl-NL" altLang="en-US" sz="2000" b="1" dirty="0" smtClean="0"/>
              <a:t>4. Hoe </a:t>
            </a:r>
            <a:r>
              <a:rPr lang="nl-NL" altLang="en-US" sz="2000" b="1" dirty="0"/>
              <a:t>vond </a:t>
            </a:r>
            <a:r>
              <a:rPr lang="nl-NL" altLang="en-US" sz="2000" b="1" dirty="0" smtClean="0"/>
              <a:t>de presentator </a:t>
            </a:r>
            <a:r>
              <a:rPr lang="nl-NL" altLang="en-US" sz="2000" b="1" dirty="0"/>
              <a:t>het zelf </a:t>
            </a:r>
            <a:r>
              <a:rPr lang="nl-NL" altLang="en-US" sz="2000" b="1" dirty="0" smtClean="0"/>
              <a:t>gaan</a:t>
            </a:r>
            <a:endParaRPr lang="en-US" altLang="en-US" sz="1800" b="1" dirty="0"/>
          </a:p>
          <a:p>
            <a:r>
              <a:rPr lang="nl-NL" altLang="en-US" sz="1600" dirty="0"/>
              <a:t>Vraag aan de presentator hoe hij/zij het </a:t>
            </a:r>
            <a:r>
              <a:rPr lang="nl-NL" altLang="en-US" sz="1600" dirty="0" smtClean="0"/>
              <a:t>vond </a:t>
            </a:r>
            <a:r>
              <a:rPr lang="nl-NL" altLang="en-US" sz="1600" dirty="0" smtClean="0"/>
              <a:t>gaan en stel gerust</a:t>
            </a:r>
            <a:endParaRPr lang="en-US" altLang="en-US" sz="1600" dirty="0" smtClean="0"/>
          </a:p>
          <a:p>
            <a:pPr marL="0" indent="0">
              <a:buNone/>
            </a:pPr>
            <a:r>
              <a:rPr lang="nl-NL" altLang="en-US" sz="2000" b="1" dirty="0" smtClean="0"/>
              <a:t>5. Mondelinge feedback (3 min)</a:t>
            </a:r>
            <a:endParaRPr lang="en-US" altLang="en-US" sz="1800" b="1" dirty="0" smtClean="0"/>
          </a:p>
          <a:p>
            <a:r>
              <a:rPr lang="nl-NL" altLang="en-US" sz="1600" dirty="0" smtClean="0"/>
              <a:t>Vraag </a:t>
            </a:r>
            <a:r>
              <a:rPr lang="nl-NL" altLang="en-US" sz="1600" dirty="0"/>
              <a:t>aan de spreker op welke 2 punten hij/zij feedback wil</a:t>
            </a:r>
            <a:endParaRPr lang="en-US" altLang="en-US" sz="1600" dirty="0"/>
          </a:p>
          <a:p>
            <a:r>
              <a:rPr lang="nl-NL" altLang="en-US" sz="1600" dirty="0" smtClean="0"/>
              <a:t>Vraag </a:t>
            </a:r>
            <a:r>
              <a:rPr lang="nl-NL" altLang="en-US" sz="1600" dirty="0"/>
              <a:t>de studenten die deze taak hadden om hun feedback te geven</a:t>
            </a:r>
          </a:p>
          <a:p>
            <a:r>
              <a:rPr lang="nl-NL" altLang="en-US" sz="1600" dirty="0"/>
              <a:t>Vraag of andere studenten nog aanvullingen hebben</a:t>
            </a:r>
            <a:endParaRPr lang="en-US" altLang="en-US" sz="1600" dirty="0"/>
          </a:p>
        </p:txBody>
      </p:sp>
    </p:spTree>
    <p:extLst>
      <p:ext uri="{BB962C8B-B14F-4D97-AF65-F5344CB8AC3E}">
        <p14:creationId xmlns:p14="http://schemas.microsoft.com/office/powerpoint/2010/main" val="350401077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rot="10800000">
            <a:off x="685800" y="2130425"/>
            <a:ext cx="7772400" cy="1470025"/>
          </a:xfrm>
        </p:spPr>
        <p:txBody>
          <a:bodyPr>
            <a:noAutofit/>
          </a:bodyPr>
          <a:lstStyle/>
          <a:p>
            <a:r>
              <a:rPr lang="en-US" sz="8800" b="1" dirty="0" smtClean="0"/>
              <a:t>Feedback op Feedback</a:t>
            </a:r>
            <a:endParaRPr lang="en-US" sz="3200" b="1" dirty="0"/>
          </a:p>
        </p:txBody>
      </p:sp>
    </p:spTree>
    <p:extLst>
      <p:ext uri="{BB962C8B-B14F-4D97-AF65-F5344CB8AC3E}">
        <p14:creationId xmlns:p14="http://schemas.microsoft.com/office/powerpoint/2010/main" val="133056019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116632"/>
            <a:ext cx="8229600" cy="1143000"/>
          </a:xfrm>
        </p:spPr>
        <p:txBody>
          <a:bodyPr/>
          <a:lstStyle/>
          <a:p>
            <a:pPr algn="l"/>
            <a:r>
              <a:rPr lang="en-US" b="1" dirty="0" err="1" smtClean="0"/>
              <a:t>Structuur</a:t>
            </a:r>
            <a:endParaRPr lang="en-US" b="1" dirty="0"/>
          </a:p>
        </p:txBody>
      </p:sp>
      <p:sp>
        <p:nvSpPr>
          <p:cNvPr id="3" name="Content Placeholder 2"/>
          <p:cNvSpPr>
            <a:spLocks noGrp="1"/>
          </p:cNvSpPr>
          <p:nvPr>
            <p:ph idx="1"/>
          </p:nvPr>
        </p:nvSpPr>
        <p:spPr>
          <a:xfrm>
            <a:off x="467544" y="1196752"/>
            <a:ext cx="8229600" cy="5040560"/>
          </a:xfrm>
        </p:spPr>
        <p:txBody>
          <a:bodyPr>
            <a:normAutofit lnSpcReduction="10000"/>
          </a:bodyPr>
          <a:lstStyle/>
          <a:p>
            <a:pPr marL="0" indent="0">
              <a:buNone/>
            </a:pPr>
            <a:r>
              <a:rPr lang="nl-NL" sz="2200" b="1" dirty="0" smtClean="0"/>
              <a:t>Zandlopermodel</a:t>
            </a:r>
          </a:p>
          <a:p>
            <a:r>
              <a:rPr lang="nl-NL" sz="2200" dirty="0" smtClean="0"/>
              <a:t>Algemene (brede) introductie van het onderwerp</a:t>
            </a:r>
          </a:p>
          <a:p>
            <a:r>
              <a:rPr lang="nl-NL" sz="2200" dirty="0" smtClean="0"/>
              <a:t>Langzaam specifieker gedurende de introductie</a:t>
            </a:r>
          </a:p>
          <a:p>
            <a:r>
              <a:rPr lang="nl-NL" sz="2200" dirty="0" smtClean="0"/>
              <a:t>Specifieke (smalle) presentatie van het middendeel (Materiaal en methode en resultaten)</a:t>
            </a:r>
          </a:p>
          <a:p>
            <a:r>
              <a:rPr lang="nl-NL" sz="2200" dirty="0" smtClean="0"/>
              <a:t>Langzaam algemener gedurende de discussie</a:t>
            </a:r>
          </a:p>
          <a:p>
            <a:r>
              <a:rPr lang="nl-NL" sz="2200" dirty="0" smtClean="0"/>
              <a:t>Algemene (brede) terugkoppeling naar het probleem waar de inleiding mee begon</a:t>
            </a:r>
            <a:endParaRPr lang="en-US" sz="2200" dirty="0" smtClean="0"/>
          </a:p>
          <a:p>
            <a:pPr marL="0" indent="0">
              <a:buNone/>
            </a:pPr>
            <a:endParaRPr lang="en-US" sz="2200" dirty="0" smtClean="0"/>
          </a:p>
          <a:p>
            <a:pPr marL="0" indent="0">
              <a:buNone/>
            </a:pPr>
            <a:r>
              <a:rPr lang="en-US" sz="2200" b="1" dirty="0" smtClean="0"/>
              <a:t>IMRD-</a:t>
            </a:r>
            <a:r>
              <a:rPr lang="en-US" sz="2200" b="1" dirty="0" err="1" smtClean="0"/>
              <a:t>structuur</a:t>
            </a:r>
            <a:endParaRPr lang="en-US" sz="2200" b="1" dirty="0" smtClean="0"/>
          </a:p>
          <a:p>
            <a:r>
              <a:rPr lang="nl-NL" sz="2200" dirty="0" smtClean="0"/>
              <a:t>Functionele verdeling van tijd en aandacht over de IMRD-onderdelen</a:t>
            </a:r>
          </a:p>
          <a:p>
            <a:r>
              <a:rPr lang="nl-NL" sz="2200" dirty="0" smtClean="0"/>
              <a:t>Extra aandacht en nadruk op hoofdboodschap: hoofdvraag en conclusie</a:t>
            </a:r>
            <a:endParaRPr lang="en-US" sz="2200" dirty="0" smtClean="0"/>
          </a:p>
          <a:p>
            <a:endParaRPr lang="en-US" dirty="0"/>
          </a:p>
        </p:txBody>
      </p:sp>
    </p:spTree>
    <p:extLst>
      <p:ext uri="{BB962C8B-B14F-4D97-AF65-F5344CB8AC3E}">
        <p14:creationId xmlns:p14="http://schemas.microsoft.com/office/powerpoint/2010/main" val="35364224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b="1" dirty="0" smtClean="0"/>
              <a:t>Feedback op Feedback</a:t>
            </a:r>
            <a:endParaRPr lang="en-US" b="1" dirty="0"/>
          </a:p>
        </p:txBody>
      </p:sp>
      <p:sp>
        <p:nvSpPr>
          <p:cNvPr id="3" name="Content Placeholder 2"/>
          <p:cNvSpPr>
            <a:spLocks noGrp="1"/>
          </p:cNvSpPr>
          <p:nvPr>
            <p:ph idx="1"/>
          </p:nvPr>
        </p:nvSpPr>
        <p:spPr>
          <a:xfrm>
            <a:off x="457200" y="1600200"/>
            <a:ext cx="8229600" cy="4637111"/>
          </a:xfrm>
        </p:spPr>
        <p:txBody>
          <a:bodyPr>
            <a:normAutofit fontScale="62500" lnSpcReduction="20000"/>
          </a:bodyPr>
          <a:lstStyle/>
          <a:p>
            <a:pPr marL="0" indent="0">
              <a:buNone/>
            </a:pPr>
            <a:r>
              <a:rPr lang="nl-NL" sz="3800" b="1" dirty="0" smtClean="0"/>
              <a:t>Structuur</a:t>
            </a:r>
            <a:endParaRPr lang="en-US" sz="3800" b="1" dirty="0" smtClean="0"/>
          </a:p>
          <a:p>
            <a:r>
              <a:rPr lang="en-US" sz="3800" dirty="0" err="1" smtClean="0"/>
              <a:t>Observatie</a:t>
            </a:r>
            <a:r>
              <a:rPr lang="en-US" sz="3800" dirty="0" smtClean="0"/>
              <a:t>: </a:t>
            </a:r>
            <a:r>
              <a:rPr lang="en-US" sz="3800" dirty="0" err="1" smtClean="0"/>
              <a:t>ik</a:t>
            </a:r>
            <a:r>
              <a:rPr lang="en-US" sz="3800" dirty="0" smtClean="0"/>
              <a:t> zag… </a:t>
            </a:r>
          </a:p>
          <a:p>
            <a:r>
              <a:rPr lang="en-US" sz="3800" dirty="0" err="1" smtClean="0"/>
              <a:t>Interpretatie</a:t>
            </a:r>
            <a:r>
              <a:rPr lang="en-US" sz="3800" dirty="0" smtClean="0"/>
              <a:t>: </a:t>
            </a:r>
            <a:r>
              <a:rPr lang="en-US" sz="3800" dirty="0" err="1" smtClean="0"/>
              <a:t>ik</a:t>
            </a:r>
            <a:r>
              <a:rPr lang="en-US" sz="3800" dirty="0" smtClean="0"/>
              <a:t> </a:t>
            </a:r>
            <a:r>
              <a:rPr lang="en-US" sz="3800" dirty="0" err="1" smtClean="0"/>
              <a:t>denk</a:t>
            </a:r>
            <a:r>
              <a:rPr lang="en-US" sz="3800" dirty="0" smtClean="0"/>
              <a:t> </a:t>
            </a:r>
            <a:r>
              <a:rPr lang="en-US" sz="3800" dirty="0" err="1" smtClean="0"/>
              <a:t>dat</a:t>
            </a:r>
            <a:r>
              <a:rPr lang="en-US" sz="3800" dirty="0" smtClean="0"/>
              <a:t> </a:t>
            </a:r>
            <a:r>
              <a:rPr lang="en-US" sz="3800" dirty="0" err="1" smtClean="0"/>
              <a:t>dit</a:t>
            </a:r>
            <a:r>
              <a:rPr lang="en-US" sz="3800" dirty="0" smtClean="0"/>
              <a:t> </a:t>
            </a:r>
            <a:r>
              <a:rPr lang="en-US" sz="3800" dirty="0" err="1" smtClean="0"/>
              <a:t>komt</a:t>
            </a:r>
            <a:r>
              <a:rPr lang="en-US" sz="3800" dirty="0" smtClean="0"/>
              <a:t> </a:t>
            </a:r>
            <a:r>
              <a:rPr lang="en-US" sz="3800" dirty="0" err="1" smtClean="0"/>
              <a:t>doordat</a:t>
            </a:r>
            <a:endParaRPr lang="en-US" sz="3800" dirty="0" smtClean="0"/>
          </a:p>
          <a:p>
            <a:r>
              <a:rPr lang="en-US" sz="3800" dirty="0" err="1" smtClean="0"/>
              <a:t>Evaluatie</a:t>
            </a:r>
            <a:r>
              <a:rPr lang="en-US" sz="3800" dirty="0" smtClean="0"/>
              <a:t>: </a:t>
            </a:r>
            <a:r>
              <a:rPr lang="en-US" sz="3800" dirty="0" err="1" smtClean="0"/>
              <a:t>Dit</a:t>
            </a:r>
            <a:r>
              <a:rPr lang="en-US" sz="3800" dirty="0" smtClean="0"/>
              <a:t> </a:t>
            </a:r>
            <a:r>
              <a:rPr lang="en-US" sz="3800" dirty="0" err="1" smtClean="0"/>
              <a:t>zorgde</a:t>
            </a:r>
            <a:r>
              <a:rPr lang="en-US" sz="3800" dirty="0" smtClean="0"/>
              <a:t> </a:t>
            </a:r>
            <a:r>
              <a:rPr lang="en-US" sz="3800" dirty="0" err="1" smtClean="0"/>
              <a:t>ervoor</a:t>
            </a:r>
            <a:r>
              <a:rPr lang="en-US" sz="3800" dirty="0" smtClean="0"/>
              <a:t> </a:t>
            </a:r>
            <a:r>
              <a:rPr lang="en-US" sz="3800" dirty="0" err="1" smtClean="0"/>
              <a:t>dat</a:t>
            </a:r>
            <a:r>
              <a:rPr lang="en-US" sz="3800" dirty="0" smtClean="0"/>
              <a:t> </a:t>
            </a:r>
            <a:r>
              <a:rPr lang="en-US" sz="3800" dirty="0" err="1" smtClean="0"/>
              <a:t>ik</a:t>
            </a:r>
            <a:r>
              <a:rPr lang="en-US" sz="3800" dirty="0" smtClean="0"/>
              <a:t>…</a:t>
            </a:r>
          </a:p>
          <a:p>
            <a:r>
              <a:rPr lang="nl-NL" sz="3800" dirty="0" smtClean="0"/>
              <a:t>Tip: De volgende keer…</a:t>
            </a:r>
          </a:p>
          <a:p>
            <a:pPr marL="0" indent="0">
              <a:buNone/>
            </a:pPr>
            <a:endParaRPr lang="nl-NL" sz="3800" dirty="0" smtClean="0"/>
          </a:p>
          <a:p>
            <a:pPr marL="0" indent="0">
              <a:buNone/>
            </a:pPr>
            <a:r>
              <a:rPr lang="nl-NL" sz="3800" b="1" dirty="0" smtClean="0"/>
              <a:t>Inhoud</a:t>
            </a:r>
          </a:p>
          <a:p>
            <a:r>
              <a:rPr lang="nl-NL" sz="3800" dirty="0" smtClean="0"/>
              <a:t>Va</a:t>
            </a:r>
            <a:r>
              <a:rPr lang="en-US" sz="3800" dirty="0" err="1" smtClean="0"/>
              <a:t>nuit</a:t>
            </a:r>
            <a:r>
              <a:rPr lang="en-US" sz="3800" dirty="0" smtClean="0"/>
              <a:t> </a:t>
            </a:r>
            <a:r>
              <a:rPr lang="en-US" sz="3800" dirty="0" err="1" smtClean="0"/>
              <a:t>jezelf</a:t>
            </a:r>
            <a:r>
              <a:rPr lang="en-US" sz="3800" dirty="0" smtClean="0"/>
              <a:t> </a:t>
            </a:r>
            <a:r>
              <a:rPr lang="en-US" sz="3800" dirty="0" err="1" smtClean="0"/>
              <a:t>gezegd</a:t>
            </a:r>
            <a:r>
              <a:rPr lang="en-US" sz="3800" dirty="0" smtClean="0"/>
              <a:t>: </a:t>
            </a:r>
            <a:r>
              <a:rPr lang="en-US" sz="3800" dirty="0" err="1" smtClean="0"/>
              <a:t>Ik</a:t>
            </a:r>
            <a:r>
              <a:rPr lang="en-US" sz="3800" dirty="0" smtClean="0"/>
              <a:t> zag … (</a:t>
            </a:r>
            <a:r>
              <a:rPr lang="en-US" sz="3800" dirty="0" err="1" smtClean="0"/>
              <a:t>ipv</a:t>
            </a:r>
            <a:r>
              <a:rPr lang="en-US" sz="3800" dirty="0" smtClean="0"/>
              <a:t> je </a:t>
            </a:r>
            <a:r>
              <a:rPr lang="en-US" sz="3800" dirty="0" err="1" smtClean="0"/>
              <a:t>doet</a:t>
            </a:r>
            <a:r>
              <a:rPr lang="en-US" sz="3800" dirty="0" smtClean="0"/>
              <a:t>…)</a:t>
            </a:r>
          </a:p>
          <a:p>
            <a:r>
              <a:rPr lang="en-US" sz="3800" dirty="0" err="1" smtClean="0"/>
              <a:t>Zowel</a:t>
            </a:r>
            <a:r>
              <a:rPr lang="en-US" sz="3800" dirty="0" smtClean="0"/>
              <a:t> Top (wat </a:t>
            </a:r>
            <a:r>
              <a:rPr lang="en-US" sz="3800" dirty="0" err="1" smtClean="0"/>
              <a:t>gaat</a:t>
            </a:r>
            <a:r>
              <a:rPr lang="en-US" sz="3800" dirty="0" smtClean="0"/>
              <a:t> </a:t>
            </a:r>
            <a:r>
              <a:rPr lang="en-US" sz="3800" dirty="0" err="1" smtClean="0"/>
              <a:t>goed</a:t>
            </a:r>
            <a:r>
              <a:rPr lang="en-US" sz="3800" dirty="0" smtClean="0"/>
              <a:t>) </a:t>
            </a:r>
            <a:r>
              <a:rPr lang="en-US" sz="3800" dirty="0" err="1" smtClean="0"/>
              <a:t>als</a:t>
            </a:r>
            <a:r>
              <a:rPr lang="en-US" sz="3800" dirty="0" smtClean="0"/>
              <a:t> Tip (wat </a:t>
            </a:r>
            <a:r>
              <a:rPr lang="en-US" sz="3800" dirty="0" err="1" smtClean="0"/>
              <a:t>kan</a:t>
            </a:r>
            <a:r>
              <a:rPr lang="en-US" sz="3800" dirty="0" smtClean="0"/>
              <a:t> </a:t>
            </a:r>
            <a:r>
              <a:rPr lang="en-US" sz="3800" dirty="0" err="1" smtClean="0"/>
              <a:t>beter</a:t>
            </a:r>
            <a:r>
              <a:rPr lang="en-US" sz="3800" dirty="0" smtClean="0"/>
              <a:t>)</a:t>
            </a:r>
          </a:p>
          <a:p>
            <a:r>
              <a:rPr lang="en-US" sz="3800" dirty="0" smtClean="0"/>
              <a:t>Feedback </a:t>
            </a:r>
            <a:r>
              <a:rPr lang="en-US" sz="3800" dirty="0" err="1" smtClean="0"/>
              <a:t>gaat</a:t>
            </a:r>
            <a:r>
              <a:rPr lang="en-US" sz="3800" dirty="0" smtClean="0"/>
              <a:t> over </a:t>
            </a:r>
            <a:r>
              <a:rPr lang="en-US" sz="3800" dirty="0" err="1" smtClean="0"/>
              <a:t>veranderbaar</a:t>
            </a:r>
            <a:r>
              <a:rPr lang="en-US" sz="3800" dirty="0" smtClean="0"/>
              <a:t> </a:t>
            </a:r>
            <a:r>
              <a:rPr lang="en-US" sz="3800" dirty="0" err="1" smtClean="0"/>
              <a:t>gedrag</a:t>
            </a:r>
            <a:endParaRPr lang="en-US" sz="3800" dirty="0" smtClean="0"/>
          </a:p>
          <a:p>
            <a:endParaRPr lang="en-US" dirty="0"/>
          </a:p>
          <a:p>
            <a:pPr marL="0" indent="0">
              <a:buNone/>
            </a:pPr>
            <a:endParaRPr lang="en-US" dirty="0"/>
          </a:p>
          <a:p>
            <a:pPr marL="0" indent="0">
              <a:buNone/>
            </a:pPr>
            <a:r>
              <a:rPr lang="en-US" dirty="0" smtClean="0"/>
              <a:t> </a:t>
            </a:r>
            <a:endParaRPr lang="en-US" dirty="0"/>
          </a:p>
          <a:p>
            <a:endParaRPr lang="en-US" dirty="0"/>
          </a:p>
        </p:txBody>
      </p:sp>
    </p:spTree>
    <p:extLst>
      <p:ext uri="{BB962C8B-B14F-4D97-AF65-F5344CB8AC3E}">
        <p14:creationId xmlns:p14="http://schemas.microsoft.com/office/powerpoint/2010/main" val="47332635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rot="10800000">
            <a:off x="683568" y="2492896"/>
            <a:ext cx="7772400" cy="1470025"/>
          </a:xfrm>
        </p:spPr>
        <p:txBody>
          <a:bodyPr>
            <a:noAutofit/>
          </a:bodyPr>
          <a:lstStyle/>
          <a:p>
            <a:r>
              <a:rPr lang="en-US" sz="9600" b="1" dirty="0" err="1" smtClean="0"/>
              <a:t>Samenvatting</a:t>
            </a:r>
            <a:endParaRPr lang="en-US" sz="3600" b="1" dirty="0"/>
          </a:p>
        </p:txBody>
      </p:sp>
    </p:spTree>
    <p:extLst>
      <p:ext uri="{BB962C8B-B14F-4D97-AF65-F5344CB8AC3E}">
        <p14:creationId xmlns:p14="http://schemas.microsoft.com/office/powerpoint/2010/main" val="231236402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5760"/>
            <a:ext cx="8229600" cy="1143000"/>
          </a:xfrm>
        </p:spPr>
        <p:txBody>
          <a:bodyPr/>
          <a:lstStyle/>
          <a:p>
            <a:pPr algn="l"/>
            <a:r>
              <a:rPr lang="en-US" b="1" dirty="0" err="1" smtClean="0"/>
              <a:t>Samenvatting</a:t>
            </a:r>
            <a:endParaRPr lang="en-US" b="1" dirty="0"/>
          </a:p>
        </p:txBody>
      </p:sp>
      <p:sp>
        <p:nvSpPr>
          <p:cNvPr id="3" name="Content Placeholder 2"/>
          <p:cNvSpPr>
            <a:spLocks noGrp="1"/>
          </p:cNvSpPr>
          <p:nvPr>
            <p:ph idx="1"/>
          </p:nvPr>
        </p:nvSpPr>
        <p:spPr>
          <a:xfrm>
            <a:off x="467544" y="1268760"/>
            <a:ext cx="7848872" cy="4525963"/>
          </a:xfrm>
        </p:spPr>
        <p:txBody>
          <a:bodyPr>
            <a:noAutofit/>
          </a:bodyPr>
          <a:lstStyle/>
          <a:p>
            <a:pPr marL="0" indent="0">
              <a:buNone/>
            </a:pPr>
            <a:r>
              <a:rPr lang="nl-NL" altLang="en-US" sz="2400" dirty="0" smtClean="0"/>
              <a:t>Geef in 30-60 seconden een korte samenvatting van de presentatie</a:t>
            </a:r>
          </a:p>
          <a:p>
            <a:pPr marL="0" indent="0">
              <a:buNone/>
            </a:pPr>
            <a:endParaRPr lang="nl-NL" altLang="en-US" sz="2400" dirty="0"/>
          </a:p>
          <a:p>
            <a:pPr marL="0" indent="0">
              <a:buNone/>
            </a:pPr>
            <a:r>
              <a:rPr lang="nl-NL" sz="2400" dirty="0"/>
              <a:t>Onderzoeksvraag (1 zin</a:t>
            </a:r>
            <a:r>
              <a:rPr lang="nl-NL" sz="2400" dirty="0" smtClean="0"/>
              <a:t>)</a:t>
            </a:r>
            <a:endParaRPr lang="nl-NL" sz="2400" dirty="0"/>
          </a:p>
          <a:p>
            <a:pPr marL="0" indent="0">
              <a:buNone/>
            </a:pPr>
            <a:r>
              <a:rPr lang="nl-NL" sz="2400" dirty="0"/>
              <a:t>Experiment (1 zin</a:t>
            </a:r>
            <a:r>
              <a:rPr lang="nl-NL" sz="2400" dirty="0" smtClean="0"/>
              <a:t>)</a:t>
            </a:r>
            <a:endParaRPr lang="nl-NL" sz="2400" dirty="0"/>
          </a:p>
          <a:p>
            <a:pPr marL="0" indent="0">
              <a:buNone/>
            </a:pPr>
            <a:r>
              <a:rPr lang="nl-NL" sz="2400" dirty="0" smtClean="0"/>
              <a:t>Conclusie </a:t>
            </a:r>
            <a:r>
              <a:rPr lang="nl-NL" sz="2400" dirty="0"/>
              <a:t>(1 zin</a:t>
            </a:r>
            <a:r>
              <a:rPr lang="nl-NL" sz="2400" dirty="0" smtClean="0"/>
              <a:t>)</a:t>
            </a:r>
            <a:endParaRPr lang="nl-NL" sz="2400" dirty="0"/>
          </a:p>
          <a:p>
            <a:pPr marL="0" indent="0">
              <a:buNone/>
            </a:pPr>
            <a:endParaRPr lang="en-US" altLang="en-US" sz="1600" dirty="0"/>
          </a:p>
        </p:txBody>
      </p:sp>
    </p:spTree>
    <p:extLst>
      <p:ext uri="{BB962C8B-B14F-4D97-AF65-F5344CB8AC3E}">
        <p14:creationId xmlns:p14="http://schemas.microsoft.com/office/powerpoint/2010/main" val="4188586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rot="10800000">
            <a:off x="685800" y="2463030"/>
            <a:ext cx="7772400" cy="1470025"/>
          </a:xfrm>
        </p:spPr>
        <p:txBody>
          <a:bodyPr>
            <a:noAutofit/>
          </a:bodyPr>
          <a:lstStyle/>
          <a:p>
            <a:r>
              <a:rPr lang="en-US" sz="15000" b="1" dirty="0" err="1" smtClean="0"/>
              <a:t>Inhoud</a:t>
            </a:r>
            <a:endParaRPr lang="en-US" sz="15000" b="1" dirty="0"/>
          </a:p>
        </p:txBody>
      </p:sp>
    </p:spTree>
    <p:extLst>
      <p:ext uri="{BB962C8B-B14F-4D97-AF65-F5344CB8AC3E}">
        <p14:creationId xmlns:p14="http://schemas.microsoft.com/office/powerpoint/2010/main" val="395407871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116632"/>
            <a:ext cx="8229600" cy="1143000"/>
          </a:xfrm>
        </p:spPr>
        <p:txBody>
          <a:bodyPr/>
          <a:lstStyle/>
          <a:p>
            <a:pPr algn="l"/>
            <a:r>
              <a:rPr lang="en-US" b="1" dirty="0" err="1" smtClean="0"/>
              <a:t>Inhoud</a:t>
            </a:r>
            <a:endParaRPr lang="en-US" b="1" dirty="0"/>
          </a:p>
        </p:txBody>
      </p:sp>
      <p:sp>
        <p:nvSpPr>
          <p:cNvPr id="3" name="Content Placeholder 2"/>
          <p:cNvSpPr>
            <a:spLocks noGrp="1"/>
          </p:cNvSpPr>
          <p:nvPr>
            <p:ph idx="1"/>
          </p:nvPr>
        </p:nvSpPr>
        <p:spPr>
          <a:xfrm>
            <a:off x="467544" y="1196752"/>
            <a:ext cx="8229600" cy="5040560"/>
          </a:xfrm>
        </p:spPr>
        <p:txBody>
          <a:bodyPr>
            <a:normAutofit fontScale="62500" lnSpcReduction="20000"/>
          </a:bodyPr>
          <a:lstStyle/>
          <a:p>
            <a:pPr marL="0" indent="0">
              <a:buNone/>
            </a:pPr>
            <a:r>
              <a:rPr lang="nl-NL" b="1" dirty="0" smtClean="0"/>
              <a:t>Inleiding</a:t>
            </a:r>
          </a:p>
          <a:p>
            <a:r>
              <a:rPr lang="nl-NL" dirty="0" smtClean="0"/>
              <a:t>Vraagstelling en hypothese volgen logisch uit de algemene introductie en het eerdere onderzoek </a:t>
            </a:r>
          </a:p>
          <a:p>
            <a:pPr marL="0" indent="0">
              <a:buNone/>
            </a:pPr>
            <a:r>
              <a:rPr lang="nl-NL" b="1" dirty="0" smtClean="0"/>
              <a:t>Materiaal en methode</a:t>
            </a:r>
          </a:p>
          <a:p>
            <a:r>
              <a:rPr lang="nl-NL" dirty="0" smtClean="0"/>
              <a:t>Onderzoeksobjecten, procedure en analyse zijn correct en begrijpelijk</a:t>
            </a:r>
          </a:p>
          <a:p>
            <a:pPr marL="0" indent="0">
              <a:buNone/>
            </a:pPr>
            <a:r>
              <a:rPr lang="nl-NL" b="1" dirty="0" smtClean="0"/>
              <a:t>Resultaten</a:t>
            </a:r>
          </a:p>
          <a:p>
            <a:r>
              <a:rPr lang="nl-NL" dirty="0" smtClean="0"/>
              <a:t>De resultaten zijn correct, begrijpelijk en gelinkt aan de onderzoeksvraag</a:t>
            </a:r>
          </a:p>
          <a:p>
            <a:pPr marL="0" indent="0">
              <a:buNone/>
            </a:pPr>
            <a:r>
              <a:rPr lang="nl-NL" b="1" dirty="0" smtClean="0"/>
              <a:t>Discussie</a:t>
            </a:r>
          </a:p>
          <a:p>
            <a:r>
              <a:rPr lang="nl-NL" dirty="0" smtClean="0"/>
              <a:t>Conclusie sluit aan op de resultaten en de onderzoeksvraag</a:t>
            </a:r>
          </a:p>
          <a:p>
            <a:r>
              <a:rPr lang="nl-NL" dirty="0" smtClean="0"/>
              <a:t>De resultaten worden inhoudelijk (en methodologisch) verklaard</a:t>
            </a:r>
          </a:p>
          <a:p>
            <a:r>
              <a:rPr lang="nl-NL" dirty="0" smtClean="0"/>
              <a:t>Suggesties voor vervolgonderzoek zijn een logisch vervolg op de resultaten</a:t>
            </a:r>
          </a:p>
          <a:p>
            <a:r>
              <a:rPr lang="nl-NL" dirty="0" smtClean="0"/>
              <a:t>Betekenis voor wetenschap en maatschappij wordt besproken</a:t>
            </a:r>
          </a:p>
          <a:p>
            <a:pPr marL="0" indent="0">
              <a:buNone/>
            </a:pPr>
            <a:endParaRPr lang="nl-NL" sz="1300" dirty="0" smtClean="0"/>
          </a:p>
          <a:p>
            <a:pPr marL="0" indent="0">
              <a:buNone/>
            </a:pPr>
            <a:endParaRPr lang="nl-NL" sz="1300" dirty="0" smtClean="0"/>
          </a:p>
          <a:p>
            <a:pPr marL="0" indent="0">
              <a:buNone/>
            </a:pPr>
            <a:endParaRPr lang="nl-NL" sz="1300" dirty="0" smtClean="0"/>
          </a:p>
          <a:p>
            <a:pPr marL="0" indent="0">
              <a:buNone/>
            </a:pPr>
            <a:r>
              <a:rPr lang="nl-NL" dirty="0" smtClean="0"/>
              <a:t>Niveau</a:t>
            </a:r>
          </a:p>
          <a:p>
            <a:r>
              <a:rPr lang="nl-NL" dirty="0" smtClean="0"/>
              <a:t>Voldoende diepgang, maar niet te ingewikkeld</a:t>
            </a:r>
          </a:p>
          <a:p>
            <a:endParaRPr lang="nl-NL" sz="1400" dirty="0" smtClean="0"/>
          </a:p>
        </p:txBody>
      </p:sp>
    </p:spTree>
    <p:extLst>
      <p:ext uri="{BB962C8B-B14F-4D97-AF65-F5344CB8AC3E}">
        <p14:creationId xmlns:p14="http://schemas.microsoft.com/office/powerpoint/2010/main" val="139359560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rot="10800000">
            <a:off x="685800" y="2463030"/>
            <a:ext cx="7772400" cy="1470025"/>
          </a:xfrm>
        </p:spPr>
        <p:txBody>
          <a:bodyPr>
            <a:noAutofit/>
          </a:bodyPr>
          <a:lstStyle/>
          <a:p>
            <a:r>
              <a:rPr lang="en-US" sz="15000" b="1" dirty="0" err="1" smtClean="0"/>
              <a:t>Techniek</a:t>
            </a:r>
            <a:endParaRPr lang="en-US" sz="15000" b="1" dirty="0"/>
          </a:p>
        </p:txBody>
      </p:sp>
    </p:spTree>
    <p:extLst>
      <p:ext uri="{BB962C8B-B14F-4D97-AF65-F5344CB8AC3E}">
        <p14:creationId xmlns:p14="http://schemas.microsoft.com/office/powerpoint/2010/main" val="19579172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528" y="116632"/>
            <a:ext cx="8229600" cy="1143000"/>
          </a:xfrm>
        </p:spPr>
        <p:txBody>
          <a:bodyPr/>
          <a:lstStyle/>
          <a:p>
            <a:pPr algn="l"/>
            <a:r>
              <a:rPr lang="en-US" b="1" dirty="0" err="1" smtClean="0"/>
              <a:t>Techniek</a:t>
            </a:r>
            <a:endParaRPr lang="en-US" b="1" dirty="0"/>
          </a:p>
        </p:txBody>
      </p:sp>
      <p:sp>
        <p:nvSpPr>
          <p:cNvPr id="3" name="Content Placeholder 2"/>
          <p:cNvSpPr>
            <a:spLocks noGrp="1"/>
          </p:cNvSpPr>
          <p:nvPr>
            <p:ph idx="1"/>
          </p:nvPr>
        </p:nvSpPr>
        <p:spPr>
          <a:xfrm>
            <a:off x="395536" y="1340768"/>
            <a:ext cx="8445624" cy="5040560"/>
          </a:xfrm>
        </p:spPr>
        <p:txBody>
          <a:bodyPr>
            <a:normAutofit fontScale="85000" lnSpcReduction="20000"/>
          </a:bodyPr>
          <a:lstStyle/>
          <a:p>
            <a:pPr marL="0" indent="0">
              <a:buNone/>
            </a:pPr>
            <a:r>
              <a:rPr lang="nl-NL" b="1" dirty="0" smtClean="0"/>
              <a:t>Communicatie</a:t>
            </a:r>
          </a:p>
          <a:p>
            <a:r>
              <a:rPr lang="nl-NL" dirty="0" smtClean="0"/>
              <a:t>Verbaal: o.a. stopwoordjes en begrijpelijk</a:t>
            </a:r>
          </a:p>
          <a:p>
            <a:r>
              <a:rPr lang="nl-NL" dirty="0" smtClean="0"/>
              <a:t>Paralinguaal: o.a. volume, tempo en intonatie</a:t>
            </a:r>
          </a:p>
          <a:p>
            <a:r>
              <a:rPr lang="nl-NL" dirty="0" smtClean="0"/>
              <a:t>Non verbaal: o.a. houding, handgebaren en contact</a:t>
            </a:r>
          </a:p>
          <a:p>
            <a:endParaRPr lang="nl-NL" dirty="0" smtClean="0"/>
          </a:p>
          <a:p>
            <a:pPr marL="0" indent="0">
              <a:buNone/>
            </a:pPr>
            <a:r>
              <a:rPr lang="nl-NL" b="1" dirty="0" smtClean="0"/>
              <a:t>Wetenschappelijk </a:t>
            </a:r>
            <a:r>
              <a:rPr lang="nl-NL" b="1" dirty="0"/>
              <a:t>taalgebruik</a:t>
            </a:r>
          </a:p>
          <a:p>
            <a:r>
              <a:rPr lang="nl-NL" dirty="0"/>
              <a:t>Correct, helder, neutraal, formeel en </a:t>
            </a:r>
            <a:r>
              <a:rPr lang="nl-NL" dirty="0" smtClean="0"/>
              <a:t>bondig </a:t>
            </a:r>
          </a:p>
          <a:p>
            <a:endParaRPr lang="nl-NL" dirty="0" smtClean="0"/>
          </a:p>
          <a:p>
            <a:pPr marL="0" indent="0">
              <a:buNone/>
            </a:pPr>
            <a:r>
              <a:rPr lang="nl-NL" b="1" dirty="0" smtClean="0"/>
              <a:t>Visuele ondersteuning</a:t>
            </a:r>
          </a:p>
          <a:p>
            <a:r>
              <a:rPr lang="nl-NL" dirty="0" smtClean="0"/>
              <a:t>Powerpoint ondersteunt het verhaal</a:t>
            </a:r>
          </a:p>
          <a:p>
            <a:r>
              <a:rPr lang="nl-NL" dirty="0" smtClean="0"/>
              <a:t>Goed leesbaar en overzichtelijk</a:t>
            </a:r>
          </a:p>
          <a:p>
            <a:r>
              <a:rPr lang="nl-NL" dirty="0" smtClean="0"/>
              <a:t>Inhoudelijk informatieve titels</a:t>
            </a:r>
          </a:p>
          <a:p>
            <a:endParaRPr lang="nl-NL" sz="1300" dirty="0"/>
          </a:p>
          <a:p>
            <a:endParaRPr lang="nl-NL" dirty="0" smtClean="0"/>
          </a:p>
          <a:p>
            <a:endParaRPr lang="nl-NL" sz="1400" dirty="0" smtClean="0"/>
          </a:p>
        </p:txBody>
      </p:sp>
    </p:spTree>
    <p:extLst>
      <p:ext uri="{BB962C8B-B14F-4D97-AF65-F5344CB8AC3E}">
        <p14:creationId xmlns:p14="http://schemas.microsoft.com/office/powerpoint/2010/main" val="417903539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rot="10800000">
            <a:off x="685800" y="2463030"/>
            <a:ext cx="7772400" cy="1470025"/>
          </a:xfrm>
        </p:spPr>
        <p:txBody>
          <a:bodyPr>
            <a:noAutofit/>
          </a:bodyPr>
          <a:lstStyle/>
          <a:p>
            <a:r>
              <a:rPr lang="en-US" sz="11500" b="1" dirty="0" err="1" smtClean="0"/>
              <a:t>Figuren</a:t>
            </a:r>
            <a:r>
              <a:rPr lang="en-US" sz="11500" b="1" dirty="0" smtClean="0"/>
              <a:t> &amp; </a:t>
            </a:r>
            <a:r>
              <a:rPr lang="en-US" sz="11500" b="1" dirty="0" err="1" smtClean="0"/>
              <a:t>tabellen</a:t>
            </a:r>
            <a:endParaRPr lang="en-US" sz="3200" b="1" dirty="0"/>
          </a:p>
        </p:txBody>
      </p:sp>
    </p:spTree>
    <p:extLst>
      <p:ext uri="{BB962C8B-B14F-4D97-AF65-F5344CB8AC3E}">
        <p14:creationId xmlns:p14="http://schemas.microsoft.com/office/powerpoint/2010/main" val="19859638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b="1" dirty="0" err="1" smtClean="0"/>
              <a:t>Figuren</a:t>
            </a:r>
            <a:r>
              <a:rPr lang="en-US" b="1" dirty="0" smtClean="0"/>
              <a:t> en </a:t>
            </a:r>
            <a:r>
              <a:rPr lang="en-US" b="1" dirty="0" err="1" smtClean="0"/>
              <a:t>tabellen</a:t>
            </a:r>
            <a:endParaRPr lang="en-US" b="1" dirty="0"/>
          </a:p>
        </p:txBody>
      </p:sp>
      <p:sp>
        <p:nvSpPr>
          <p:cNvPr id="3" name="Content Placeholder 2"/>
          <p:cNvSpPr>
            <a:spLocks noGrp="1"/>
          </p:cNvSpPr>
          <p:nvPr>
            <p:ph idx="1"/>
          </p:nvPr>
        </p:nvSpPr>
        <p:spPr>
          <a:xfrm>
            <a:off x="539552" y="1600200"/>
            <a:ext cx="8208912" cy="4525963"/>
          </a:xfrm>
        </p:spPr>
        <p:txBody>
          <a:bodyPr>
            <a:normAutofit fontScale="85000" lnSpcReduction="20000"/>
          </a:bodyPr>
          <a:lstStyle/>
          <a:p>
            <a:pPr marL="0" indent="0">
              <a:buNone/>
            </a:pPr>
            <a:r>
              <a:rPr lang="nl-NL" b="1" dirty="0" smtClean="0"/>
              <a:t>Weergave</a:t>
            </a:r>
          </a:p>
          <a:p>
            <a:r>
              <a:rPr lang="nl-NL" dirty="0" smtClean="0"/>
              <a:t>Ze ondersteunen het verhaal</a:t>
            </a:r>
          </a:p>
          <a:p>
            <a:r>
              <a:rPr lang="nl-NL" dirty="0" smtClean="0"/>
              <a:t>Ze zijn leesbaar en overzichtelijk opgemaakt</a:t>
            </a:r>
          </a:p>
          <a:p>
            <a:r>
              <a:rPr lang="nl-NL" dirty="0" smtClean="0"/>
              <a:t>Inhoudelijke titel boven resultaten</a:t>
            </a:r>
          </a:p>
          <a:p>
            <a:pPr marL="0" indent="0">
              <a:buNone/>
            </a:pPr>
            <a:endParaRPr lang="nl-NL" dirty="0"/>
          </a:p>
          <a:p>
            <a:pPr marL="0" indent="0">
              <a:buNone/>
            </a:pPr>
            <a:r>
              <a:rPr lang="nl-NL" b="1" dirty="0" smtClean="0"/>
              <a:t>Presentatie</a:t>
            </a:r>
            <a:endParaRPr lang="en-US" b="1" dirty="0" smtClean="0"/>
          </a:p>
          <a:p>
            <a:r>
              <a:rPr lang="en-US" dirty="0" smtClean="0"/>
              <a:t>x-as, y-as, </a:t>
            </a:r>
            <a:r>
              <a:rPr lang="en-US" dirty="0" err="1" smtClean="0"/>
              <a:t>kleuren</a:t>
            </a:r>
            <a:r>
              <a:rPr lang="en-US" dirty="0" smtClean="0"/>
              <a:t> </a:t>
            </a:r>
            <a:r>
              <a:rPr lang="en-US" dirty="0" err="1" smtClean="0"/>
              <a:t>en</a:t>
            </a:r>
            <a:r>
              <a:rPr lang="en-US" dirty="0" smtClean="0"/>
              <a:t> </a:t>
            </a:r>
            <a:r>
              <a:rPr lang="en-US" dirty="0" err="1" smtClean="0"/>
              <a:t>symbolen</a:t>
            </a:r>
            <a:r>
              <a:rPr lang="en-US" dirty="0" smtClean="0"/>
              <a:t> </a:t>
            </a:r>
            <a:r>
              <a:rPr lang="en-US" dirty="0" err="1" smtClean="0"/>
              <a:t>worden</a:t>
            </a:r>
            <a:r>
              <a:rPr lang="en-US" dirty="0" smtClean="0"/>
              <a:t> </a:t>
            </a:r>
            <a:r>
              <a:rPr lang="en-US" dirty="0" err="1" smtClean="0"/>
              <a:t>uitgelegd</a:t>
            </a:r>
            <a:endParaRPr lang="en-US" dirty="0" smtClean="0"/>
          </a:p>
          <a:p>
            <a:r>
              <a:rPr lang="nl-NL" dirty="0" smtClean="0"/>
              <a:t>Resultaat wordt besproken</a:t>
            </a:r>
            <a:endParaRPr lang="en-US" dirty="0" smtClean="0"/>
          </a:p>
          <a:p>
            <a:r>
              <a:rPr lang="nl-NL" dirty="0" smtClean="0"/>
              <a:t>Belangrijkste punten worden aangewezen op scherm</a:t>
            </a:r>
            <a:endParaRPr lang="en-US" dirty="0" smtClean="0"/>
          </a:p>
          <a:p>
            <a:r>
              <a:rPr lang="en-US" dirty="0" err="1" smtClean="0"/>
              <a:t>Belangrijkste</a:t>
            </a:r>
            <a:r>
              <a:rPr lang="en-US" dirty="0" smtClean="0"/>
              <a:t> </a:t>
            </a:r>
            <a:r>
              <a:rPr lang="en-US" dirty="0" err="1" smtClean="0"/>
              <a:t>boodschap</a:t>
            </a:r>
            <a:r>
              <a:rPr lang="en-US" dirty="0" smtClean="0"/>
              <a:t> is </a:t>
            </a:r>
            <a:r>
              <a:rPr lang="en-US" dirty="0" err="1" smtClean="0"/>
              <a:t>duidelijk</a:t>
            </a:r>
            <a:endParaRPr lang="en-US" dirty="0" smtClean="0"/>
          </a:p>
          <a:p>
            <a:pPr marL="0" indent="0">
              <a:buNone/>
            </a:pPr>
            <a:endParaRPr lang="en-US" dirty="0" smtClean="0"/>
          </a:p>
          <a:p>
            <a:endParaRPr lang="en-US" dirty="0"/>
          </a:p>
        </p:txBody>
      </p:sp>
    </p:spTree>
    <p:extLst>
      <p:ext uri="{BB962C8B-B14F-4D97-AF65-F5344CB8AC3E}">
        <p14:creationId xmlns:p14="http://schemas.microsoft.com/office/powerpoint/2010/main" val="60964711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rot="10800000">
            <a:off x="685800" y="2463030"/>
            <a:ext cx="7772400" cy="1470025"/>
          </a:xfrm>
        </p:spPr>
        <p:txBody>
          <a:bodyPr>
            <a:noAutofit/>
          </a:bodyPr>
          <a:lstStyle/>
          <a:p>
            <a:r>
              <a:rPr lang="en-US" sz="11000" b="1" dirty="0" err="1" smtClean="0"/>
              <a:t>Zaaldiscussie</a:t>
            </a:r>
            <a:endParaRPr lang="en-US" sz="11000" b="1" dirty="0"/>
          </a:p>
        </p:txBody>
      </p:sp>
    </p:spTree>
    <p:extLst>
      <p:ext uri="{BB962C8B-B14F-4D97-AF65-F5344CB8AC3E}">
        <p14:creationId xmlns:p14="http://schemas.microsoft.com/office/powerpoint/2010/main" val="222609552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1991</TotalTime>
  <Words>710</Words>
  <Application>Microsoft Office PowerPoint</Application>
  <PresentationFormat>On-screen Show (4:3)</PresentationFormat>
  <Paragraphs>135</Paragraphs>
  <Slides>22</Slides>
  <Notes>10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22</vt:i4>
      </vt:variant>
    </vt:vector>
  </HeadingPairs>
  <TitlesOfParts>
    <vt:vector size="26" baseType="lpstr">
      <vt:lpstr>Arial</vt:lpstr>
      <vt:lpstr>Calibri</vt:lpstr>
      <vt:lpstr>Wingdings</vt:lpstr>
      <vt:lpstr>Office Theme</vt:lpstr>
      <vt:lpstr>Structuur</vt:lpstr>
      <vt:lpstr>Structuur</vt:lpstr>
      <vt:lpstr>Inhoud</vt:lpstr>
      <vt:lpstr>Inhoud</vt:lpstr>
      <vt:lpstr>Techniek</vt:lpstr>
      <vt:lpstr>Techniek</vt:lpstr>
      <vt:lpstr>Figuren &amp; tabellen</vt:lpstr>
      <vt:lpstr>Figuren en tabellen</vt:lpstr>
      <vt:lpstr>Zaaldiscussie</vt:lpstr>
      <vt:lpstr>Zaaldiscussie</vt:lpstr>
      <vt:lpstr>Tijd</vt:lpstr>
      <vt:lpstr>Tijd bijhouden en aangeven </vt:lpstr>
      <vt:lpstr>PowerPoint Presentation</vt:lpstr>
      <vt:lpstr>PowerPoint Presentation</vt:lpstr>
      <vt:lpstr>Meelezer</vt:lpstr>
      <vt:lpstr>Meelezer: vraag stellen en feedback</vt:lpstr>
      <vt:lpstr>Voorzitter</vt:lpstr>
      <vt:lpstr>Voorzitter</vt:lpstr>
      <vt:lpstr>Feedback op Feedback</vt:lpstr>
      <vt:lpstr>Feedback op Feedback</vt:lpstr>
      <vt:lpstr>Samenvatting</vt:lpstr>
      <vt:lpstr>Samenvatting</vt:lpstr>
    </vt:vector>
  </TitlesOfParts>
  <Company>Universiteit van Amsterdam</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Meelezer</dc:title>
  <dc:creator>Hanneke de Leeuw</dc:creator>
  <cp:lastModifiedBy>ER</cp:lastModifiedBy>
  <cp:revision>38</cp:revision>
  <cp:lastPrinted>2014-03-05T15:38:54Z</cp:lastPrinted>
  <dcterms:created xsi:type="dcterms:W3CDTF">2013-02-28T10:08:20Z</dcterms:created>
  <dcterms:modified xsi:type="dcterms:W3CDTF">2016-08-15T14:32:24Z</dcterms:modified>
</cp:coreProperties>
</file>