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072" autoAdjust="0"/>
  </p:normalViewPr>
  <p:slideViewPr>
    <p:cSldViewPr snapToGrid="0">
      <p:cViewPr varScale="1">
        <p:scale>
          <a:sx n="85" d="100"/>
          <a:sy n="85" d="100"/>
        </p:scale>
        <p:origin x="23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D9E53-5363-486A-9AC8-0179F435EA00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B4B1E-4522-41FD-BBED-67A2515F21F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3995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Anorexia Nervosa</a:t>
            </a:r>
            <a:r>
              <a:rPr lang="en-US" baseline="0" dirty="0" smtClean="0"/>
              <a:t> (AN) is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ernstige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levensbedreigende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ziekte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waarbij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patienten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stoppen</a:t>
            </a:r>
            <a:r>
              <a:rPr lang="en-US" baseline="0" dirty="0" smtClean="0"/>
              <a:t> met </a:t>
            </a:r>
            <a:r>
              <a:rPr lang="en-US" baseline="0" dirty="0" err="1" smtClean="0"/>
              <a:t>eten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dirty="0" err="1" smtClean="0"/>
              <a:t>Bij</a:t>
            </a:r>
            <a:r>
              <a:rPr lang="en-US" baseline="0" dirty="0" smtClean="0"/>
              <a:t> Anorexia is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sprake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verstoord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lichaamsbeeld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waardoor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patienten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dikker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zijn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werkelijkheid</a:t>
            </a:r>
            <a:r>
              <a:rPr lang="en-US" baseline="0" dirty="0" smtClean="0"/>
              <a:t> zo is. Het </a:t>
            </a:r>
            <a:r>
              <a:rPr lang="en-US" baseline="0" dirty="0" err="1" smtClean="0"/>
              <a:t>lichaamsbeeld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ingewikkeld</a:t>
            </a:r>
            <a:r>
              <a:rPr lang="en-US" baseline="0" dirty="0" smtClean="0"/>
              <a:t> concept, wat </a:t>
            </a:r>
            <a:r>
              <a:rPr lang="en-US" baseline="0" dirty="0" err="1" smtClean="0"/>
              <a:t>bestaat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verschillende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dimensies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zoals</a:t>
            </a:r>
            <a:r>
              <a:rPr lang="en-US" baseline="0" dirty="0" smtClean="0"/>
              <a:t> ‘</a:t>
            </a:r>
            <a:r>
              <a:rPr lang="en-US" baseline="0" dirty="0" err="1" smtClean="0"/>
              <a:t>overschatting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lichaamsgrootte</a:t>
            </a:r>
            <a:r>
              <a:rPr lang="en-US" baseline="0" dirty="0" smtClean="0"/>
              <a:t>’, ‘</a:t>
            </a:r>
            <a:r>
              <a:rPr lang="en-US" baseline="0" dirty="0" err="1" smtClean="0"/>
              <a:t>ontevredenheid</a:t>
            </a:r>
            <a:r>
              <a:rPr lang="en-US" baseline="0" dirty="0" smtClean="0"/>
              <a:t> over het </a:t>
            </a:r>
            <a:r>
              <a:rPr lang="en-US" baseline="0" dirty="0" err="1" smtClean="0"/>
              <a:t>lichaam</a:t>
            </a:r>
            <a:r>
              <a:rPr lang="en-US" baseline="0" dirty="0" smtClean="0"/>
              <a:t>’, ‘</a:t>
            </a:r>
            <a:r>
              <a:rPr lang="en-US" baseline="0" dirty="0" err="1" smtClean="0"/>
              <a:t>blijven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nadenken</a:t>
            </a:r>
            <a:r>
              <a:rPr lang="en-US" baseline="0" dirty="0" smtClean="0"/>
              <a:t> over het </a:t>
            </a:r>
            <a:r>
              <a:rPr lang="en-US" baseline="0" dirty="0" err="1" smtClean="0"/>
              <a:t>gewicht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vorm</a:t>
            </a:r>
            <a:r>
              <a:rPr lang="en-US" baseline="0" dirty="0" smtClean="0"/>
              <a:t> van het </a:t>
            </a:r>
            <a:r>
              <a:rPr lang="en-US" baseline="0" dirty="0" err="1" smtClean="0"/>
              <a:t>lichaam</a:t>
            </a:r>
            <a:r>
              <a:rPr lang="en-US" baseline="0" dirty="0" smtClean="0"/>
              <a:t> ’ (</a:t>
            </a:r>
            <a:r>
              <a:rPr lang="nl-NL" dirty="0" smtClean="0"/>
              <a:t>Berlucchi et al., 2010)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err="1" smtClean="0"/>
              <a:t>Naast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verstoord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lichaamsbeeld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patienten</a:t>
            </a:r>
            <a:r>
              <a:rPr lang="en-US" baseline="0" dirty="0" smtClean="0"/>
              <a:t> met AN </a:t>
            </a:r>
            <a:r>
              <a:rPr lang="en-US" baseline="0" dirty="0" err="1" smtClean="0"/>
              <a:t>problemen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psychologische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domeinen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zoals</a:t>
            </a:r>
            <a:r>
              <a:rPr lang="en-US" baseline="0" dirty="0" smtClean="0"/>
              <a:t> met </a:t>
            </a:r>
            <a:r>
              <a:rPr lang="en-US" baseline="0" dirty="0" err="1" smtClean="0"/>
              <a:t>visuospatiele</a:t>
            </a:r>
            <a:r>
              <a:rPr lang="en-US" baseline="0" dirty="0" smtClean="0"/>
              <a:t> taken en </a:t>
            </a:r>
            <a:r>
              <a:rPr lang="en-US" baseline="0" dirty="0" err="1" smtClean="0"/>
              <a:t>perceptuele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organisatie</a:t>
            </a:r>
            <a:r>
              <a:rPr lang="en-US" baseline="0" dirty="0" smtClean="0"/>
              <a:t> (</a:t>
            </a:r>
            <a:r>
              <a:rPr lang="nl-NL" dirty="0" smtClean="0"/>
              <a:t>Tenconi et al., 2010). 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Het is </a:t>
            </a:r>
            <a:r>
              <a:rPr lang="en-US" baseline="0" dirty="0" err="1" smtClean="0"/>
              <a:t>dus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mogelijk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verstoorde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lichaamsbeeld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heeft</a:t>
            </a:r>
            <a:r>
              <a:rPr lang="en-US" baseline="0" dirty="0" smtClean="0"/>
              <a:t> met </a:t>
            </a:r>
            <a:r>
              <a:rPr lang="en-US" baseline="0" dirty="0" err="1" smtClean="0"/>
              <a:t>deze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psychologische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problemen</a:t>
            </a:r>
            <a:r>
              <a:rPr lang="en-US" baseline="0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psychologische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domeinen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kunnen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worden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onderzocht</a:t>
            </a:r>
            <a:r>
              <a:rPr lang="en-US" baseline="0" dirty="0" smtClean="0"/>
              <a:t> door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kijken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naar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onderliggende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netwerken</a:t>
            </a:r>
            <a:r>
              <a:rPr lang="en-US" baseline="0" dirty="0" smtClean="0"/>
              <a:t> (</a:t>
            </a:r>
            <a:r>
              <a:rPr lang="nl-NL" dirty="0" smtClean="0"/>
              <a:t>Zhang et al.,</a:t>
            </a:r>
            <a:r>
              <a:rPr lang="nl-NL" baseline="0" dirty="0" smtClean="0"/>
              <a:t> </a:t>
            </a:r>
            <a:r>
              <a:rPr lang="nl-NL" dirty="0" smtClean="0"/>
              <a:t>2010)</a:t>
            </a:r>
            <a:endParaRPr lang="nl-NL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4B1E-4522-41FD-BBED-67A2515F21F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831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UcParenR"/>
            </a:pPr>
            <a:r>
              <a:rPr lang="en-US" dirty="0" err="1" smtClean="0"/>
              <a:t>Ventraal</a:t>
            </a:r>
            <a:r>
              <a:rPr lang="en-US" dirty="0" smtClean="0"/>
              <a:t> </a:t>
            </a:r>
            <a:r>
              <a:rPr lang="en-US" dirty="0" err="1" smtClean="0"/>
              <a:t>visueel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netwerk</a:t>
            </a:r>
            <a:r>
              <a:rPr lang="en-US" baseline="0" dirty="0" smtClean="0"/>
              <a:t> </a:t>
            </a:r>
          </a:p>
          <a:p>
            <a:pPr marL="228600" indent="-228600">
              <a:buAutoNum type="alphaUcParenR"/>
            </a:pPr>
            <a:r>
              <a:rPr lang="en-US" dirty="0" smtClean="0"/>
              <a:t>Significant </a:t>
            </a:r>
            <a:r>
              <a:rPr lang="en-US" dirty="0" err="1" smtClean="0"/>
              <a:t>verschil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tussen</a:t>
            </a:r>
            <a:r>
              <a:rPr lang="en-US" dirty="0" smtClean="0"/>
              <a:t> anorexia nervosa (AN) en </a:t>
            </a:r>
            <a:r>
              <a:rPr lang="en-US" dirty="0" err="1" smtClean="0"/>
              <a:t>gezonde</a:t>
            </a:r>
            <a:r>
              <a:rPr lang="en-US" dirty="0" smtClean="0"/>
              <a:t> </a:t>
            </a:r>
            <a:r>
              <a:rPr lang="en-US" dirty="0" err="1" smtClean="0"/>
              <a:t>vrouwen</a:t>
            </a:r>
            <a:r>
              <a:rPr lang="en-US" dirty="0" smtClean="0"/>
              <a:t> in het network van de </a:t>
            </a:r>
            <a:r>
              <a:rPr lang="en-US" dirty="0" err="1" smtClean="0"/>
              <a:t>occipitaal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kwab</a:t>
            </a:r>
            <a:r>
              <a:rPr lang="en-US" baseline="0" dirty="0" smtClean="0"/>
              <a:t> en de </a:t>
            </a:r>
            <a:r>
              <a:rPr lang="en-US" baseline="0" dirty="0" err="1" smtClean="0"/>
              <a:t>visuele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gebieden</a:t>
            </a:r>
            <a:endParaRPr lang="en-US" dirty="0" smtClean="0"/>
          </a:p>
          <a:p>
            <a:pPr marL="228600" indent="-228600">
              <a:buAutoNum type="alphaUcParenR"/>
            </a:pPr>
            <a:r>
              <a:rPr lang="en-US" dirty="0" err="1" smtClean="0"/>
              <a:t>Gebied</a:t>
            </a:r>
            <a:r>
              <a:rPr lang="en-US" dirty="0" smtClean="0"/>
              <a:t> met significant </a:t>
            </a:r>
            <a:r>
              <a:rPr lang="en-US" dirty="0" err="1" smtClean="0"/>
              <a:t>verschil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tussen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vrouwen</a:t>
            </a:r>
            <a:r>
              <a:rPr lang="en-US" baseline="0" dirty="0" smtClean="0"/>
              <a:t> die </a:t>
            </a:r>
            <a:r>
              <a:rPr lang="en-US" baseline="0" dirty="0" err="1" smtClean="0"/>
              <a:t>vroeger</a:t>
            </a:r>
            <a:r>
              <a:rPr lang="en-US" baseline="0" dirty="0" smtClean="0"/>
              <a:t> AN </a:t>
            </a:r>
            <a:r>
              <a:rPr lang="en-US" baseline="0" dirty="0" err="1" smtClean="0"/>
              <a:t>gehad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hebben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gezonde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vrouwen</a:t>
            </a:r>
            <a:r>
              <a:rPr lang="en-US" baseline="0" dirty="0" smtClean="0"/>
              <a:t> in de </a:t>
            </a:r>
            <a:r>
              <a:rPr lang="en-US" baseline="0" dirty="0" err="1" smtClean="0"/>
              <a:t>frontale</a:t>
            </a:r>
            <a:r>
              <a:rPr lang="en-US" baseline="0" dirty="0" smtClean="0"/>
              <a:t> gyrus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grafieken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de </a:t>
            </a:r>
            <a:r>
              <a:rPr lang="en-US" dirty="0" err="1" smtClean="0"/>
              <a:t>individuele</a:t>
            </a:r>
            <a:r>
              <a:rPr lang="en-US" dirty="0" smtClean="0"/>
              <a:t> (</a:t>
            </a:r>
            <a:r>
              <a:rPr lang="en-US" dirty="0" err="1" smtClean="0"/>
              <a:t>stipjes</a:t>
            </a:r>
            <a:r>
              <a:rPr lang="en-US" dirty="0" smtClean="0"/>
              <a:t>)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groepsgemiddelden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bij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verschillende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gebieden</a:t>
            </a:r>
            <a:r>
              <a:rPr lang="en-US" baseline="0" dirty="0" smtClean="0"/>
              <a:t>. 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B4B1E-4522-41FD-BBED-67A2515F21F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656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86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608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04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53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67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237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64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33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21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29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110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235C3-C35D-4F68-935D-E42AD6FECA98}" type="datetimeFigureOut">
              <a:rPr lang="nl-NL" smtClean="0"/>
              <a:t>14-2-2018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9CA6B-F5B0-4705-80CF-F72B527A68C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76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Verbeter</a:t>
            </a:r>
            <a:r>
              <a:rPr lang="en-US" dirty="0" smtClean="0"/>
              <a:t> de </a:t>
            </a:r>
            <a:r>
              <a:rPr lang="en-US" dirty="0" err="1" smtClean="0"/>
              <a:t>dia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57" y="3725333"/>
            <a:ext cx="8455376" cy="1871133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Kopieer</a:t>
            </a:r>
            <a:r>
              <a:rPr lang="en-US" sz="2000" dirty="0" smtClean="0"/>
              <a:t> de </a:t>
            </a:r>
            <a:r>
              <a:rPr lang="en-US" sz="2000" dirty="0" err="1" smtClean="0"/>
              <a:t>dia</a:t>
            </a:r>
            <a:r>
              <a:rPr lang="en-US" sz="2000" dirty="0" smtClean="0"/>
              <a:t> en </a:t>
            </a:r>
            <a:r>
              <a:rPr lang="en-US" sz="2000" dirty="0" err="1" smtClean="0"/>
              <a:t>verbeter</a:t>
            </a:r>
            <a:r>
              <a:rPr lang="en-US" sz="2000" dirty="0" smtClean="0"/>
              <a:t> hem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zodat</a:t>
            </a:r>
            <a:r>
              <a:rPr lang="en-US" sz="2000" dirty="0" smtClean="0"/>
              <a:t> we </a:t>
            </a:r>
            <a:r>
              <a:rPr lang="en-US" sz="2000" dirty="0" err="1" smtClean="0"/>
              <a:t>voor</a:t>
            </a:r>
            <a:r>
              <a:rPr lang="en-US" sz="2000" dirty="0"/>
              <a:t> </a:t>
            </a:r>
            <a:r>
              <a:rPr lang="en-US" sz="2000" dirty="0" smtClean="0"/>
              <a:t>en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kunnen</a:t>
            </a:r>
            <a:r>
              <a:rPr lang="en-US" sz="2000" dirty="0" smtClean="0"/>
              <a:t> </a:t>
            </a:r>
            <a:r>
              <a:rPr lang="en-US" sz="2000" dirty="0" err="1" smtClean="0"/>
              <a:t>bekijken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err="1" smtClean="0"/>
              <a:t>Gebaseerd</a:t>
            </a:r>
            <a:r>
              <a:rPr lang="en-US" sz="2000" dirty="0" smtClean="0"/>
              <a:t> op het </a:t>
            </a:r>
            <a:r>
              <a:rPr lang="en-US" sz="2000" dirty="0" err="1" smtClean="0"/>
              <a:t>artikel</a:t>
            </a:r>
            <a:r>
              <a:rPr lang="en-US" sz="2000" dirty="0" smtClean="0"/>
              <a:t>:</a:t>
            </a:r>
          </a:p>
          <a:p>
            <a:r>
              <a:rPr lang="en-US" sz="2000" dirty="0" err="1" smtClean="0"/>
              <a:t>Favaro</a:t>
            </a:r>
            <a:r>
              <a:rPr lang="en-US" sz="2000" dirty="0" smtClean="0"/>
              <a:t>, A., </a:t>
            </a:r>
            <a:r>
              <a:rPr lang="en-US" sz="2000" dirty="0" err="1" smtClean="0"/>
              <a:t>Santonastaso</a:t>
            </a:r>
            <a:r>
              <a:rPr lang="en-US" sz="2000" dirty="0" smtClean="0"/>
              <a:t>, P., </a:t>
            </a:r>
            <a:r>
              <a:rPr lang="en-US" sz="2000" dirty="0" err="1" smtClean="0"/>
              <a:t>Manara</a:t>
            </a:r>
            <a:r>
              <a:rPr lang="en-US" sz="2000" dirty="0" smtClean="0"/>
              <a:t>, R., </a:t>
            </a:r>
            <a:r>
              <a:rPr lang="en-US" sz="2000" dirty="0" err="1" smtClean="0"/>
              <a:t>Bosello</a:t>
            </a:r>
            <a:r>
              <a:rPr lang="en-US" sz="2000" dirty="0" smtClean="0"/>
              <a:t>, R., </a:t>
            </a:r>
            <a:r>
              <a:rPr lang="en-US" sz="2000" dirty="0" err="1" smtClean="0"/>
              <a:t>Bommarito</a:t>
            </a:r>
            <a:r>
              <a:rPr lang="en-US" sz="2000" dirty="0" smtClean="0"/>
              <a:t>, G., </a:t>
            </a:r>
            <a:r>
              <a:rPr lang="en-US" sz="2000" dirty="0" err="1" smtClean="0"/>
              <a:t>Tenconi</a:t>
            </a:r>
            <a:r>
              <a:rPr lang="en-US" sz="2000" dirty="0" smtClean="0"/>
              <a:t>, E. &amp; Di Salle, F. (2012). Disruption of visuospatial and somatosensory functional connectivity in Anorexia Nervosa.</a:t>
            </a:r>
            <a:r>
              <a:rPr lang="en-US" sz="2000" i="1" dirty="0" smtClean="0"/>
              <a:t> Biological Psychiatry, 72,</a:t>
            </a:r>
            <a:r>
              <a:rPr lang="en-US" sz="2000" dirty="0" smtClean="0"/>
              <a:t> 864-870.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00174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Inleiding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Anorexia Nervosa</a:t>
            </a:r>
          </a:p>
          <a:p>
            <a:r>
              <a:rPr lang="nl-NL" dirty="0"/>
              <a:t>Verstoord lichaamsbeeld</a:t>
            </a:r>
          </a:p>
          <a:p>
            <a:r>
              <a:rPr lang="nl-NL" dirty="0" smtClean="0"/>
              <a:t>Eerder </a:t>
            </a:r>
            <a:r>
              <a:rPr lang="nl-NL" dirty="0"/>
              <a:t>onderzoek: </a:t>
            </a:r>
            <a:endParaRPr lang="nl-NL" dirty="0" smtClean="0"/>
          </a:p>
          <a:p>
            <a:pPr lvl="1"/>
            <a:r>
              <a:rPr lang="nl-NL" dirty="0"/>
              <a:t>Berlucchi et al. </a:t>
            </a:r>
            <a:r>
              <a:rPr lang="nl-NL" dirty="0" smtClean="0"/>
              <a:t>(2010)</a:t>
            </a:r>
          </a:p>
          <a:p>
            <a:pPr lvl="1"/>
            <a:r>
              <a:rPr lang="nl-NL" dirty="0" smtClean="0"/>
              <a:t>Tenconi et </a:t>
            </a:r>
            <a:r>
              <a:rPr lang="nl-NL" dirty="0"/>
              <a:t>al. (</a:t>
            </a:r>
            <a:r>
              <a:rPr lang="nl-NL" dirty="0" smtClean="0"/>
              <a:t>2010)</a:t>
            </a:r>
          </a:p>
          <a:p>
            <a:pPr lvl="1"/>
            <a:endParaRPr lang="en-US" dirty="0"/>
          </a:p>
          <a:p>
            <a:r>
              <a:rPr lang="en-US" dirty="0" err="1" smtClean="0"/>
              <a:t>Netwerken</a:t>
            </a:r>
            <a:endParaRPr lang="en-US" dirty="0"/>
          </a:p>
          <a:p>
            <a:pPr lvl="1"/>
            <a:r>
              <a:rPr lang="en-US" dirty="0" smtClean="0"/>
              <a:t>Zhang et al. (2010)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4067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Materiaal</a:t>
            </a:r>
            <a:r>
              <a:rPr lang="en-US" dirty="0" smtClean="0"/>
              <a:t> &amp; </a:t>
            </a:r>
            <a:r>
              <a:rPr lang="en-US" dirty="0" err="1" smtClean="0"/>
              <a:t>Methode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849" y="1482811"/>
            <a:ext cx="7661189" cy="4694153"/>
          </a:xfrm>
        </p:spPr>
        <p:txBody>
          <a:bodyPr>
            <a:normAutofit/>
          </a:bodyPr>
          <a:lstStyle/>
          <a:p>
            <a:r>
              <a:rPr lang="nl-NL" sz="2000" dirty="0"/>
              <a:t>29 vrouwen met </a:t>
            </a:r>
            <a:r>
              <a:rPr lang="nl-NL" sz="2000" dirty="0" smtClean="0"/>
              <a:t>Anorexia Nervosa (AN), </a:t>
            </a:r>
            <a:r>
              <a:rPr lang="nl-NL" sz="2000" dirty="0"/>
              <a:t>volgens DSM 5</a:t>
            </a:r>
          </a:p>
          <a:p>
            <a:r>
              <a:rPr lang="nl-NL" sz="2000" dirty="0"/>
              <a:t>16 vrouwen hersteld van AN (6 maanden </a:t>
            </a:r>
            <a:r>
              <a:rPr lang="nl-NL" sz="2000" dirty="0" smtClean="0"/>
              <a:t>symptoomloos</a:t>
            </a:r>
            <a:r>
              <a:rPr lang="nl-NL" sz="2000" dirty="0"/>
              <a:t>)</a:t>
            </a:r>
          </a:p>
          <a:p>
            <a:r>
              <a:rPr lang="nl-NL" sz="2000" dirty="0"/>
              <a:t>26 gezonde vrouwen</a:t>
            </a:r>
          </a:p>
          <a:p>
            <a:r>
              <a:rPr lang="nl-NL" sz="2000" dirty="0"/>
              <a:t>Leeftijd en educatie ongeveer gelijk</a:t>
            </a:r>
          </a:p>
          <a:p>
            <a:r>
              <a:rPr lang="nl-NL" sz="2000" dirty="0"/>
              <a:t>Interviews en </a:t>
            </a:r>
            <a:r>
              <a:rPr lang="nl-NL" sz="2000" dirty="0" smtClean="0"/>
              <a:t>Vragenlijsten afgenomen</a:t>
            </a:r>
            <a:endParaRPr lang="nl-NL" sz="2000" dirty="0"/>
          </a:p>
          <a:p>
            <a:r>
              <a:rPr lang="nl-NL" sz="2000" dirty="0"/>
              <a:t>Depressie, OCD, lichaamsbeeld, eetstoornis, intelligentie test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nl-NL" sz="1800" dirty="0" smtClean="0">
              <a:latin typeface="Gill Sans Light" charset="0"/>
              <a:ea typeface="Gill Sans Light" charset="0"/>
              <a:cs typeface="Gill Sans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6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274" y="1690689"/>
            <a:ext cx="334198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AN minder </a:t>
            </a:r>
            <a:r>
              <a:rPr lang="en-US" dirty="0" err="1" smtClean="0"/>
              <a:t>verbindingen</a:t>
            </a:r>
            <a:r>
              <a:rPr lang="en-US" dirty="0" smtClean="0"/>
              <a:t> in het </a:t>
            </a:r>
            <a:r>
              <a:rPr lang="en-US" dirty="0" err="1" smtClean="0"/>
              <a:t>netwerk</a:t>
            </a:r>
            <a:r>
              <a:rPr lang="en-US" dirty="0" smtClean="0"/>
              <a:t> van de </a:t>
            </a:r>
            <a:r>
              <a:rPr lang="en-US" dirty="0" err="1" smtClean="0"/>
              <a:t>occipitaal</a:t>
            </a:r>
            <a:r>
              <a:rPr lang="en-US" dirty="0" smtClean="0"/>
              <a:t> </a:t>
            </a:r>
            <a:r>
              <a:rPr lang="en-US" dirty="0" err="1" smtClean="0"/>
              <a:t>kwab</a:t>
            </a:r>
            <a:r>
              <a:rPr lang="en-US" dirty="0" smtClean="0"/>
              <a:t> en </a:t>
            </a:r>
            <a:r>
              <a:rPr lang="en-US" dirty="0" err="1" smtClean="0"/>
              <a:t>visuele</a:t>
            </a:r>
            <a:r>
              <a:rPr lang="en-US" dirty="0" smtClean="0"/>
              <a:t> </a:t>
            </a:r>
            <a:r>
              <a:rPr lang="en-US" dirty="0" err="1" smtClean="0"/>
              <a:t>gebieden</a:t>
            </a:r>
            <a:endParaRPr lang="en-US" dirty="0"/>
          </a:p>
          <a:p>
            <a:endParaRPr lang="en-US" dirty="0" smtClean="0"/>
          </a:p>
          <a:p>
            <a:r>
              <a:rPr lang="nl-NL" dirty="0" smtClean="0"/>
              <a:t>H-AN verschil in de frontale </a:t>
            </a:r>
            <a:r>
              <a:rPr lang="nl-NL" dirty="0"/>
              <a:t>Gyrus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Tijdelijke aanduiding voor inhoud 6">
            <a:extLst>
              <a:ext uri="{FF2B5EF4-FFF2-40B4-BE49-F238E27FC236}">
                <a16:creationId xmlns:a16="http://schemas.microsoft.com/office/drawing/2014/main" xmlns="" id="{B15F2590-2774-4B1F-9A93-16C4390D06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778" t="14092" r="42529" b="10945"/>
          <a:stretch/>
        </p:blipFill>
        <p:spPr>
          <a:xfrm>
            <a:off x="3535262" y="1672854"/>
            <a:ext cx="5159332" cy="465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23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Discussie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AN groep minder verbindingen met occipitaal kwab en frontale gyrus</a:t>
            </a:r>
          </a:p>
          <a:p>
            <a:r>
              <a:rPr lang="nl-NL" dirty="0"/>
              <a:t>Occipitaal kwab: Visuele perceptie van het lichaam</a:t>
            </a:r>
          </a:p>
          <a:p>
            <a:r>
              <a:rPr lang="nl-NL" dirty="0"/>
              <a:t>Frontale gyrus: ruimtelijk werkgeheugen, updaten ruimtelijke verhoudingen</a:t>
            </a:r>
          </a:p>
          <a:p>
            <a:r>
              <a:rPr lang="nl-NL" dirty="0"/>
              <a:t>Beschadigingen in deze netwerken: verstoord lichaamsbeeld, lichaamscontrole gedrag</a:t>
            </a:r>
          </a:p>
          <a:p>
            <a:r>
              <a:rPr lang="nl-NL" dirty="0"/>
              <a:t>Methodologisch gezien: niet zeker of de </a:t>
            </a:r>
            <a:r>
              <a:rPr lang="nl-NL" dirty="0" smtClean="0"/>
              <a:t>verschillen de </a:t>
            </a:r>
            <a:r>
              <a:rPr lang="nl-NL" dirty="0"/>
              <a:t>oorzaak of gevolg/litteken </a:t>
            </a:r>
            <a:r>
              <a:rPr lang="nl-NL" dirty="0" smtClean="0"/>
              <a:t>zijn van </a:t>
            </a:r>
            <a:r>
              <a:rPr lang="nl-NL" dirty="0"/>
              <a:t>de ziekte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498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429</Words>
  <Application>Microsoft Office PowerPoint</Application>
  <PresentationFormat>On-screen Show (4:3)</PresentationFormat>
  <Paragraphs>49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Gill Sans Light</vt:lpstr>
      <vt:lpstr>Office Theme</vt:lpstr>
      <vt:lpstr>Verbeter de dia</vt:lpstr>
      <vt:lpstr>Inleiding</vt:lpstr>
      <vt:lpstr>Materiaal &amp; Methode</vt:lpstr>
      <vt:lpstr>Resultaten</vt:lpstr>
      <vt:lpstr>Discussie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Verbeter de dia</dc:title>
  <dc:creator>Laura</dc:creator>
  <cp:lastModifiedBy>Laura</cp:lastModifiedBy>
  <cp:revision>7</cp:revision>
  <dcterms:created xsi:type="dcterms:W3CDTF">2018-02-14T11:29:08Z</dcterms:created>
  <dcterms:modified xsi:type="dcterms:W3CDTF">2018-02-14T13:05:34Z</dcterms:modified>
</cp:coreProperties>
</file>