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ghaam" initials="lc" lastIdx="1" clrIdx="0">
    <p:extLst>
      <p:ext uri="{19B8F6BF-5375-455C-9EA6-DF929625EA0E}">
        <p15:presenceInfo xmlns:p15="http://schemas.microsoft.com/office/powerpoint/2012/main" userId="lighaa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3AFE-F09F-478C-B367-BDCD4CBBDA1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C89D-8234-4E6F-BFDB-8ED205528C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09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3AFE-F09F-478C-B367-BDCD4CBBDA1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C89D-8234-4E6F-BFDB-8ED205528C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135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3AFE-F09F-478C-B367-BDCD4CBBDA1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C89D-8234-4E6F-BFDB-8ED205528C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518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065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8877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7462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062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7110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872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162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57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3AFE-F09F-478C-B367-BDCD4CBBDA1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C89D-8234-4E6F-BFDB-8ED205528C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3326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2836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8911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5750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226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4009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4835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3978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4022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0218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832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3AFE-F09F-478C-B367-BDCD4CBBDA1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C89D-8234-4E6F-BFDB-8ED205528C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4116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9662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0382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46845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747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3AFE-F09F-478C-B367-BDCD4CBBDA1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C89D-8234-4E6F-BFDB-8ED205528C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55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3AFE-F09F-478C-B367-BDCD4CBBDA1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C89D-8234-4E6F-BFDB-8ED205528C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080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3AFE-F09F-478C-B367-BDCD4CBBDA1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C89D-8234-4E6F-BFDB-8ED205528C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28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3AFE-F09F-478C-B367-BDCD4CBBDA1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C89D-8234-4E6F-BFDB-8ED205528C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72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3AFE-F09F-478C-B367-BDCD4CBBDA1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C89D-8234-4E6F-BFDB-8ED205528C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86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3AFE-F09F-478C-B367-BDCD4CBBDA1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C89D-8234-4E6F-BFDB-8ED205528C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374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C3AFE-F09F-478C-B367-BDCD4CBBDA1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BC89D-8234-4E6F-BFDB-8ED205528C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153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46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59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7"/>
          <p:cNvGrpSpPr>
            <a:grpSpLocks noChangeAspect="1"/>
          </p:cNvGrpSpPr>
          <p:nvPr/>
        </p:nvGrpSpPr>
        <p:grpSpPr>
          <a:xfrm rot="2700000">
            <a:off x="5102485" y="2597462"/>
            <a:ext cx="2602564" cy="2596451"/>
            <a:chOff x="-5117516" y="-1882225"/>
            <a:chExt cx="3269237" cy="3307242"/>
          </a:xfrm>
          <a:solidFill>
            <a:srgbClr val="CC00CC"/>
          </a:solidFill>
        </p:grpSpPr>
        <p:sp>
          <p:nvSpPr>
            <p:cNvPr id="3" name="Rectangle 2"/>
            <p:cNvSpPr>
              <a:spLocks noChangeAspect="1"/>
            </p:cNvSpPr>
            <p:nvPr/>
          </p:nvSpPr>
          <p:spPr>
            <a:xfrm>
              <a:off x="-4037518" y="-802108"/>
              <a:ext cx="1080001" cy="108011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4" name="Rectangle 3"/>
            <p:cNvSpPr>
              <a:spLocks noChangeAspect="1"/>
            </p:cNvSpPr>
            <p:nvPr/>
          </p:nvSpPr>
          <p:spPr>
            <a:xfrm>
              <a:off x="-4012678" y="296171"/>
              <a:ext cx="1128723" cy="112884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5" name="Rectangle 4"/>
            <p:cNvSpPr>
              <a:spLocks noChangeAspect="1"/>
            </p:cNvSpPr>
            <p:nvPr/>
          </p:nvSpPr>
          <p:spPr>
            <a:xfrm>
              <a:off x="-4037516" y="-1882225"/>
              <a:ext cx="1080001" cy="108011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6" name="Rectangle 5"/>
            <p:cNvSpPr>
              <a:spLocks noChangeAspect="1"/>
            </p:cNvSpPr>
            <p:nvPr/>
          </p:nvSpPr>
          <p:spPr>
            <a:xfrm>
              <a:off x="-2928280" y="-772584"/>
              <a:ext cx="1080001" cy="108011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7" name="Rectangle 6"/>
            <p:cNvSpPr>
              <a:spLocks noChangeAspect="1"/>
            </p:cNvSpPr>
            <p:nvPr/>
          </p:nvSpPr>
          <p:spPr>
            <a:xfrm>
              <a:off x="-5117516" y="-802109"/>
              <a:ext cx="1080001" cy="108011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="1" baseline="-2500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8" name="Group 67"/>
          <p:cNvGrpSpPr>
            <a:grpSpLocks noChangeAspect="1"/>
          </p:cNvGrpSpPr>
          <p:nvPr/>
        </p:nvGrpSpPr>
        <p:grpSpPr>
          <a:xfrm rot="2700000">
            <a:off x="3112297" y="3048801"/>
            <a:ext cx="5400000" cy="5379500"/>
            <a:chOff x="1374693" y="308362"/>
            <a:chExt cx="3297569" cy="3331062"/>
          </a:xfrm>
          <a:solidFill>
            <a:srgbClr val="99FF33"/>
          </a:solidFill>
        </p:grpSpPr>
        <p:sp>
          <p:nvSpPr>
            <p:cNvPr id="9" name="Rectangle 8"/>
            <p:cNvSpPr>
              <a:spLocks noChangeAspect="1"/>
            </p:cNvSpPr>
            <p:nvPr/>
          </p:nvSpPr>
          <p:spPr>
            <a:xfrm>
              <a:off x="2483768" y="1412776"/>
              <a:ext cx="1080000" cy="1080120"/>
            </a:xfrm>
            <a:prstGeom prst="rect">
              <a:avLst/>
            </a:prstGeom>
            <a:grpFill/>
            <a:ln>
              <a:solidFill>
                <a:srgbClr val="99FF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>
              <a:spLocks noChangeAspect="1"/>
            </p:cNvSpPr>
            <p:nvPr/>
          </p:nvSpPr>
          <p:spPr>
            <a:xfrm>
              <a:off x="2483768" y="2492896"/>
              <a:ext cx="1080000" cy="1080120"/>
            </a:xfrm>
            <a:prstGeom prst="rect">
              <a:avLst/>
            </a:prstGeom>
            <a:grpFill/>
            <a:ln>
              <a:solidFill>
                <a:srgbClr val="99FF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>
              <a:spLocks noChangeAspect="1"/>
            </p:cNvSpPr>
            <p:nvPr/>
          </p:nvSpPr>
          <p:spPr>
            <a:xfrm>
              <a:off x="2483768" y="332656"/>
              <a:ext cx="1080000" cy="1080120"/>
            </a:xfrm>
            <a:prstGeom prst="rect">
              <a:avLst/>
            </a:prstGeom>
            <a:grpFill/>
            <a:ln>
              <a:solidFill>
                <a:srgbClr val="99FF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>
              <a:spLocks noChangeAspect="1"/>
            </p:cNvSpPr>
            <p:nvPr/>
          </p:nvSpPr>
          <p:spPr>
            <a:xfrm>
              <a:off x="3563888" y="1412776"/>
              <a:ext cx="1080000" cy="1080120"/>
            </a:xfrm>
            <a:prstGeom prst="rect">
              <a:avLst/>
            </a:prstGeom>
            <a:grpFill/>
            <a:ln>
              <a:solidFill>
                <a:srgbClr val="99FF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13" name="Rectangle 12"/>
            <p:cNvSpPr>
              <a:spLocks noChangeAspect="1"/>
            </p:cNvSpPr>
            <p:nvPr/>
          </p:nvSpPr>
          <p:spPr>
            <a:xfrm>
              <a:off x="1403768" y="1412776"/>
              <a:ext cx="1080000" cy="1080120"/>
            </a:xfrm>
            <a:prstGeom prst="rect">
              <a:avLst/>
            </a:prstGeom>
            <a:grpFill/>
            <a:ln>
              <a:solidFill>
                <a:srgbClr val="99FF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="1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14" name="Rectangle 13"/>
            <p:cNvSpPr>
              <a:spLocks noChangeAspect="1"/>
            </p:cNvSpPr>
            <p:nvPr/>
          </p:nvSpPr>
          <p:spPr>
            <a:xfrm>
              <a:off x="2512144" y="1413527"/>
              <a:ext cx="1080000" cy="1080119"/>
            </a:xfrm>
            <a:prstGeom prst="rect">
              <a:avLst/>
            </a:prstGeom>
            <a:solidFill>
              <a:srgbClr val="00EA6A"/>
            </a:solidFill>
            <a:ln>
              <a:solidFill>
                <a:srgbClr val="00EA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15" name="Rectangle 14"/>
            <p:cNvSpPr>
              <a:spLocks noChangeAspect="1"/>
            </p:cNvSpPr>
            <p:nvPr/>
          </p:nvSpPr>
          <p:spPr>
            <a:xfrm>
              <a:off x="2446494" y="2493647"/>
              <a:ext cx="1145651" cy="1145777"/>
            </a:xfrm>
            <a:prstGeom prst="rect">
              <a:avLst/>
            </a:prstGeom>
            <a:solidFill>
              <a:srgbClr val="00EA6A"/>
            </a:solidFill>
            <a:ln>
              <a:solidFill>
                <a:srgbClr val="00EA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16" name="Rectangle 15"/>
            <p:cNvSpPr>
              <a:spLocks noChangeAspect="1"/>
            </p:cNvSpPr>
            <p:nvPr/>
          </p:nvSpPr>
          <p:spPr>
            <a:xfrm>
              <a:off x="2487104" y="308362"/>
              <a:ext cx="1105040" cy="1105162"/>
            </a:xfrm>
            <a:prstGeom prst="rect">
              <a:avLst/>
            </a:prstGeom>
            <a:solidFill>
              <a:srgbClr val="00EA6A"/>
            </a:solidFill>
            <a:ln>
              <a:solidFill>
                <a:srgbClr val="00EA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17" name="Rectangle 16"/>
            <p:cNvSpPr>
              <a:spLocks noChangeAspect="1"/>
            </p:cNvSpPr>
            <p:nvPr/>
          </p:nvSpPr>
          <p:spPr>
            <a:xfrm>
              <a:off x="3592262" y="1413526"/>
              <a:ext cx="1080000" cy="1080119"/>
            </a:xfrm>
            <a:prstGeom prst="rect">
              <a:avLst/>
            </a:prstGeom>
            <a:solidFill>
              <a:srgbClr val="00EA6A"/>
            </a:solidFill>
            <a:ln>
              <a:solidFill>
                <a:srgbClr val="00EA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18" name="Rectangle 17"/>
            <p:cNvSpPr>
              <a:spLocks noChangeAspect="1"/>
            </p:cNvSpPr>
            <p:nvPr/>
          </p:nvSpPr>
          <p:spPr>
            <a:xfrm>
              <a:off x="1374693" y="1356069"/>
              <a:ext cx="1137452" cy="1137576"/>
            </a:xfrm>
            <a:prstGeom prst="rect">
              <a:avLst/>
            </a:prstGeom>
            <a:solidFill>
              <a:srgbClr val="00EA6A"/>
            </a:solidFill>
            <a:ln>
              <a:solidFill>
                <a:srgbClr val="00EA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="1" baseline="-2500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19" name="Group 18"/>
          <p:cNvGrpSpPr>
            <a:grpSpLocks noChangeAspect="1"/>
          </p:cNvGrpSpPr>
          <p:nvPr/>
        </p:nvGrpSpPr>
        <p:grpSpPr>
          <a:xfrm rot="2700000">
            <a:off x="-659074" y="1757331"/>
            <a:ext cx="5400000" cy="5325897"/>
            <a:chOff x="1403826" y="332656"/>
            <a:chExt cx="3240062" cy="3240360"/>
          </a:xfrm>
          <a:solidFill>
            <a:srgbClr val="FF3300"/>
          </a:solidFill>
        </p:grpSpPr>
        <p:sp>
          <p:nvSpPr>
            <p:cNvPr id="20" name="Rectangle 19"/>
            <p:cNvSpPr>
              <a:spLocks noChangeAspect="1"/>
            </p:cNvSpPr>
            <p:nvPr/>
          </p:nvSpPr>
          <p:spPr>
            <a:xfrm>
              <a:off x="2483768" y="1412776"/>
              <a:ext cx="1080000" cy="1080120"/>
            </a:xfrm>
            <a:prstGeom prst="rect">
              <a:avLst/>
            </a:prstGeom>
            <a:solidFill>
              <a:srgbClr val="00B0F0"/>
            </a:solidFill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21" name="Rectangle 20"/>
            <p:cNvSpPr>
              <a:spLocks noChangeAspect="1"/>
            </p:cNvSpPr>
            <p:nvPr/>
          </p:nvSpPr>
          <p:spPr>
            <a:xfrm>
              <a:off x="2483768" y="2492896"/>
              <a:ext cx="1080000" cy="1080120"/>
            </a:xfrm>
            <a:prstGeom prst="rect">
              <a:avLst/>
            </a:prstGeom>
            <a:solidFill>
              <a:srgbClr val="00B0F0"/>
            </a:solidFill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22" name="Rectangle 21"/>
            <p:cNvSpPr>
              <a:spLocks noChangeAspect="1"/>
            </p:cNvSpPr>
            <p:nvPr/>
          </p:nvSpPr>
          <p:spPr>
            <a:xfrm>
              <a:off x="2483768" y="332656"/>
              <a:ext cx="1080000" cy="1080120"/>
            </a:xfrm>
            <a:prstGeom prst="rect">
              <a:avLst/>
            </a:prstGeom>
            <a:solidFill>
              <a:srgbClr val="00B0F0"/>
            </a:solidFill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23" name="Rectangle 22"/>
            <p:cNvSpPr>
              <a:spLocks noChangeAspect="1"/>
            </p:cNvSpPr>
            <p:nvPr/>
          </p:nvSpPr>
          <p:spPr>
            <a:xfrm>
              <a:off x="3563888" y="1412776"/>
              <a:ext cx="1080000" cy="1080120"/>
            </a:xfrm>
            <a:prstGeom prst="rect">
              <a:avLst/>
            </a:prstGeom>
            <a:solidFill>
              <a:srgbClr val="00B0F0"/>
            </a:solidFill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24" name="Rectangle 23"/>
            <p:cNvSpPr>
              <a:spLocks noChangeAspect="1"/>
            </p:cNvSpPr>
            <p:nvPr/>
          </p:nvSpPr>
          <p:spPr>
            <a:xfrm>
              <a:off x="1403826" y="1412719"/>
              <a:ext cx="1080000" cy="1080119"/>
            </a:xfrm>
            <a:prstGeom prst="rect">
              <a:avLst/>
            </a:prstGeom>
            <a:solidFill>
              <a:srgbClr val="00B0F0"/>
            </a:solidFill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="1" baseline="-2500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5" name="Group 103"/>
          <p:cNvGrpSpPr>
            <a:grpSpLocks noChangeAspect="1"/>
          </p:cNvGrpSpPr>
          <p:nvPr/>
        </p:nvGrpSpPr>
        <p:grpSpPr>
          <a:xfrm rot="2700000">
            <a:off x="4410192" y="-731178"/>
            <a:ext cx="5400000" cy="5325804"/>
            <a:chOff x="1403768" y="332656"/>
            <a:chExt cx="3240120" cy="3240360"/>
          </a:xfrm>
          <a:solidFill>
            <a:srgbClr val="009999"/>
          </a:solidFill>
        </p:grpSpPr>
        <p:sp>
          <p:nvSpPr>
            <p:cNvPr id="26" name="Rectangle 25"/>
            <p:cNvSpPr>
              <a:spLocks noChangeAspect="1"/>
            </p:cNvSpPr>
            <p:nvPr/>
          </p:nvSpPr>
          <p:spPr>
            <a:xfrm>
              <a:off x="2483768" y="1412776"/>
              <a:ext cx="1080000" cy="1080120"/>
            </a:xfrm>
            <a:prstGeom prst="rect">
              <a:avLst/>
            </a:prstGeom>
            <a:grpFill/>
            <a:ln>
              <a:solidFill>
                <a:srgbClr val="0099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27" name="Rectangle 26"/>
            <p:cNvSpPr>
              <a:spLocks noChangeAspect="1"/>
            </p:cNvSpPr>
            <p:nvPr/>
          </p:nvSpPr>
          <p:spPr>
            <a:xfrm>
              <a:off x="2483768" y="2492896"/>
              <a:ext cx="1080000" cy="1080120"/>
            </a:xfrm>
            <a:prstGeom prst="rect">
              <a:avLst/>
            </a:prstGeom>
            <a:grpFill/>
            <a:ln>
              <a:solidFill>
                <a:srgbClr val="0099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28" name="Rectangle 27"/>
            <p:cNvSpPr>
              <a:spLocks noChangeAspect="1"/>
            </p:cNvSpPr>
            <p:nvPr/>
          </p:nvSpPr>
          <p:spPr>
            <a:xfrm>
              <a:off x="2483768" y="332656"/>
              <a:ext cx="1080000" cy="1080120"/>
            </a:xfrm>
            <a:prstGeom prst="rect">
              <a:avLst/>
            </a:prstGeom>
            <a:grpFill/>
            <a:ln>
              <a:solidFill>
                <a:srgbClr val="0099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29" name="Rectangle 28"/>
            <p:cNvSpPr>
              <a:spLocks noChangeAspect="1"/>
            </p:cNvSpPr>
            <p:nvPr/>
          </p:nvSpPr>
          <p:spPr>
            <a:xfrm>
              <a:off x="3563888" y="1412776"/>
              <a:ext cx="1080000" cy="1080120"/>
            </a:xfrm>
            <a:prstGeom prst="rect">
              <a:avLst/>
            </a:prstGeom>
            <a:grpFill/>
            <a:ln>
              <a:solidFill>
                <a:srgbClr val="0099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30" name="Rectangle 29"/>
            <p:cNvSpPr>
              <a:spLocks noChangeAspect="1"/>
            </p:cNvSpPr>
            <p:nvPr/>
          </p:nvSpPr>
          <p:spPr>
            <a:xfrm>
              <a:off x="1403768" y="1412776"/>
              <a:ext cx="1080000" cy="1080120"/>
            </a:xfrm>
            <a:prstGeom prst="rect">
              <a:avLst/>
            </a:prstGeom>
            <a:grpFill/>
            <a:ln>
              <a:solidFill>
                <a:srgbClr val="0099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="1" baseline="-2500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38" name="Group 37"/>
          <p:cNvGrpSpPr>
            <a:grpSpLocks noChangeAspect="1"/>
          </p:cNvGrpSpPr>
          <p:nvPr/>
        </p:nvGrpSpPr>
        <p:grpSpPr>
          <a:xfrm rot="2700000">
            <a:off x="591556" y="-2023777"/>
            <a:ext cx="5400000" cy="5325897"/>
            <a:chOff x="1403826" y="332656"/>
            <a:chExt cx="3240062" cy="3240360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39" name="Rectangle 38"/>
            <p:cNvSpPr>
              <a:spLocks noChangeAspect="1"/>
            </p:cNvSpPr>
            <p:nvPr/>
          </p:nvSpPr>
          <p:spPr>
            <a:xfrm>
              <a:off x="2483768" y="1412776"/>
              <a:ext cx="1080000" cy="1080120"/>
            </a:xfrm>
            <a:prstGeom prst="rect">
              <a:avLst/>
            </a:prstGeom>
            <a:grpFill/>
            <a:ln w="317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40" name="Rectangle 39"/>
            <p:cNvSpPr>
              <a:spLocks noChangeAspect="1"/>
            </p:cNvSpPr>
            <p:nvPr/>
          </p:nvSpPr>
          <p:spPr>
            <a:xfrm>
              <a:off x="2483768" y="2492896"/>
              <a:ext cx="1080000" cy="1080120"/>
            </a:xfrm>
            <a:prstGeom prst="rect">
              <a:avLst/>
            </a:prstGeom>
            <a:grpFill/>
            <a:ln w="317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41" name="Rectangle 40"/>
            <p:cNvSpPr>
              <a:spLocks noChangeAspect="1"/>
            </p:cNvSpPr>
            <p:nvPr/>
          </p:nvSpPr>
          <p:spPr>
            <a:xfrm>
              <a:off x="2483768" y="332656"/>
              <a:ext cx="1080000" cy="1080120"/>
            </a:xfrm>
            <a:prstGeom prst="rect">
              <a:avLst/>
            </a:prstGeom>
            <a:grpFill/>
            <a:ln w="317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42" name="Rectangle 41"/>
            <p:cNvSpPr>
              <a:spLocks noChangeAspect="1"/>
            </p:cNvSpPr>
            <p:nvPr/>
          </p:nvSpPr>
          <p:spPr>
            <a:xfrm>
              <a:off x="3563888" y="1412776"/>
              <a:ext cx="1080000" cy="1080120"/>
            </a:xfrm>
            <a:prstGeom prst="rect">
              <a:avLst/>
            </a:prstGeom>
            <a:grpFill/>
            <a:ln w="317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43" name="Rectangle 42"/>
            <p:cNvSpPr>
              <a:spLocks noChangeAspect="1"/>
            </p:cNvSpPr>
            <p:nvPr/>
          </p:nvSpPr>
          <p:spPr>
            <a:xfrm>
              <a:off x="1403826" y="1412719"/>
              <a:ext cx="1080000" cy="1080119"/>
            </a:xfrm>
            <a:prstGeom prst="rect">
              <a:avLst/>
            </a:prstGeom>
            <a:grpFill/>
            <a:ln w="317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="1" baseline="-25000" dirty="0">
                <a:solidFill>
                  <a:prstClr val="white"/>
                </a:solidFill>
              </a:endParaRP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3723219" y="1370981"/>
            <a:ext cx="15772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>
                <a:solidFill>
                  <a:prstClr val="black"/>
                </a:solidFill>
              </a:rPr>
              <a:t>Aansluitend</a:t>
            </a:r>
            <a:r>
              <a:rPr lang="en-US" dirty="0">
                <a:solidFill>
                  <a:prstClr val="black"/>
                </a:solidFill>
              </a:rPr>
              <a:t>:</a:t>
            </a:r>
          </a:p>
          <a:p>
            <a:pPr algn="ctr"/>
            <a:r>
              <a:rPr lang="en-US" dirty="0">
                <a:solidFill>
                  <a:prstClr val="black"/>
                </a:solidFill>
              </a:rPr>
              <a:t>Gratis BORREL </a:t>
            </a:r>
          </a:p>
          <a:p>
            <a:pPr algn="ctr"/>
            <a:r>
              <a:rPr lang="en-US" dirty="0" err="1">
                <a:solidFill>
                  <a:prstClr val="black"/>
                </a:solidFill>
              </a:rPr>
              <a:t>i.s.m</a:t>
            </a:r>
            <a:r>
              <a:rPr lang="en-US" dirty="0">
                <a:solidFill>
                  <a:prstClr val="black"/>
                </a:solidFill>
              </a:rPr>
              <a:t>. CONGO</a:t>
            </a:r>
          </a:p>
        </p:txBody>
      </p:sp>
      <p:sp>
        <p:nvSpPr>
          <p:cNvPr id="48" name="Freeform 47"/>
          <p:cNvSpPr/>
          <p:nvPr/>
        </p:nvSpPr>
        <p:spPr>
          <a:xfrm>
            <a:off x="4103502" y="2890760"/>
            <a:ext cx="892969" cy="945353"/>
          </a:xfrm>
          <a:custGeom>
            <a:avLst/>
            <a:gdLst>
              <a:gd name="connsiteX0" fmla="*/ 1438275 w 5924550"/>
              <a:gd name="connsiteY0" fmla="*/ 0 h 5953125"/>
              <a:gd name="connsiteX1" fmla="*/ 2952750 w 5924550"/>
              <a:gd name="connsiteY1" fmla="*/ 1524000 h 5953125"/>
              <a:gd name="connsiteX2" fmla="*/ 4419600 w 5924550"/>
              <a:gd name="connsiteY2" fmla="*/ 47625 h 5953125"/>
              <a:gd name="connsiteX3" fmla="*/ 5867400 w 5924550"/>
              <a:gd name="connsiteY3" fmla="*/ 1524000 h 5953125"/>
              <a:gd name="connsiteX4" fmla="*/ 4457700 w 5924550"/>
              <a:gd name="connsiteY4" fmla="*/ 2933700 h 5953125"/>
              <a:gd name="connsiteX5" fmla="*/ 5924550 w 5924550"/>
              <a:gd name="connsiteY5" fmla="*/ 4410075 h 5953125"/>
              <a:gd name="connsiteX6" fmla="*/ 4400550 w 5924550"/>
              <a:gd name="connsiteY6" fmla="*/ 5953125 h 5953125"/>
              <a:gd name="connsiteX7" fmla="*/ 2952750 w 5924550"/>
              <a:gd name="connsiteY7" fmla="*/ 4438650 h 5953125"/>
              <a:gd name="connsiteX8" fmla="*/ 1504950 w 5924550"/>
              <a:gd name="connsiteY8" fmla="*/ 5915025 h 5953125"/>
              <a:gd name="connsiteX9" fmla="*/ 0 w 5924550"/>
              <a:gd name="connsiteY9" fmla="*/ 4381500 h 5953125"/>
              <a:gd name="connsiteX10" fmla="*/ 1457325 w 5924550"/>
              <a:gd name="connsiteY10" fmla="*/ 2933700 h 5953125"/>
              <a:gd name="connsiteX11" fmla="*/ 9525 w 5924550"/>
              <a:gd name="connsiteY11" fmla="*/ 1476375 h 5953125"/>
              <a:gd name="connsiteX12" fmla="*/ 1438275 w 5924550"/>
              <a:gd name="connsiteY12" fmla="*/ 0 h 595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924550" h="5953125">
                <a:moveTo>
                  <a:pt x="1438275" y="0"/>
                </a:moveTo>
                <a:lnTo>
                  <a:pt x="2952750" y="1524000"/>
                </a:lnTo>
                <a:lnTo>
                  <a:pt x="4419600" y="47625"/>
                </a:lnTo>
                <a:lnTo>
                  <a:pt x="5867400" y="1524000"/>
                </a:lnTo>
                <a:lnTo>
                  <a:pt x="4457700" y="2933700"/>
                </a:lnTo>
                <a:lnTo>
                  <a:pt x="5924550" y="4410075"/>
                </a:lnTo>
                <a:lnTo>
                  <a:pt x="4400550" y="5953125"/>
                </a:lnTo>
                <a:lnTo>
                  <a:pt x="2952750" y="4438650"/>
                </a:lnTo>
                <a:lnTo>
                  <a:pt x="1504950" y="5915025"/>
                </a:lnTo>
                <a:lnTo>
                  <a:pt x="0" y="4381500"/>
                </a:lnTo>
                <a:lnTo>
                  <a:pt x="1457325" y="2933700"/>
                </a:lnTo>
                <a:lnTo>
                  <a:pt x="9525" y="1476375"/>
                </a:lnTo>
                <a:lnTo>
                  <a:pt x="1438275" y="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4485978" y="2999227"/>
            <a:ext cx="128016" cy="130629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4485978" y="3195169"/>
            <a:ext cx="128016" cy="130629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4485978" y="3391111"/>
            <a:ext cx="128016" cy="130629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 rot="2706586">
            <a:off x="3827234" y="1143982"/>
            <a:ext cx="1440000" cy="14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 rot="2706586">
            <a:off x="1316125" y="1163709"/>
            <a:ext cx="1440000" cy="14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110065" y="1560104"/>
            <a:ext cx="18331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dirty="0">
                <a:solidFill>
                  <a:prstClr val="black"/>
                </a:solidFill>
              </a:rPr>
              <a:t>Vrijdag </a:t>
            </a:r>
            <a:r>
              <a:rPr lang="nl-NL" sz="1600" dirty="0" smtClean="0">
                <a:solidFill>
                  <a:prstClr val="black"/>
                </a:solidFill>
              </a:rPr>
              <a:t>30 </a:t>
            </a:r>
            <a:r>
              <a:rPr lang="nl-NL" sz="1600" dirty="0">
                <a:solidFill>
                  <a:prstClr val="black"/>
                </a:solidFill>
              </a:rPr>
              <a:t>juni </a:t>
            </a:r>
            <a:r>
              <a:rPr lang="nl-NL" sz="1600" dirty="0" smtClean="0">
                <a:solidFill>
                  <a:prstClr val="black"/>
                </a:solidFill>
              </a:rPr>
              <a:t>2016</a:t>
            </a:r>
            <a:endParaRPr lang="nl-NL" sz="1600" dirty="0">
              <a:solidFill>
                <a:prstClr val="black"/>
              </a:solidFill>
            </a:endParaRPr>
          </a:p>
          <a:p>
            <a:pPr algn="ctr"/>
            <a:r>
              <a:rPr lang="nl-NL" sz="1600" dirty="0" smtClean="0">
                <a:solidFill>
                  <a:prstClr val="black"/>
                </a:solidFill>
              </a:rPr>
              <a:t>15:30 </a:t>
            </a:r>
            <a:r>
              <a:rPr lang="nl-NL" sz="1600" dirty="0">
                <a:solidFill>
                  <a:prstClr val="black"/>
                </a:solidFill>
              </a:rPr>
              <a:t>– </a:t>
            </a:r>
            <a:r>
              <a:rPr lang="nl-NL" sz="1600" dirty="0" smtClean="0">
                <a:solidFill>
                  <a:prstClr val="black"/>
                </a:solidFill>
              </a:rPr>
              <a:t>16:30 </a:t>
            </a:r>
            <a:r>
              <a:rPr lang="nl-NL" sz="1600" dirty="0">
                <a:solidFill>
                  <a:prstClr val="black"/>
                </a:solidFill>
              </a:rPr>
              <a:t>uur</a:t>
            </a:r>
          </a:p>
          <a:p>
            <a:pPr algn="ctr"/>
            <a:r>
              <a:rPr lang="nl-NL" sz="1600" dirty="0" err="1">
                <a:solidFill>
                  <a:prstClr val="black"/>
                </a:solidFill>
              </a:rPr>
              <a:t>Science</a:t>
            </a:r>
            <a:r>
              <a:rPr lang="nl-NL" sz="1600" dirty="0">
                <a:solidFill>
                  <a:prstClr val="black"/>
                </a:solidFill>
              </a:rPr>
              <a:t> Park</a:t>
            </a:r>
          </a:p>
          <a:p>
            <a:pPr algn="ctr"/>
            <a:r>
              <a:rPr lang="nl-NL" sz="1600" dirty="0" smtClean="0">
                <a:solidFill>
                  <a:prstClr val="black"/>
                </a:solidFill>
              </a:rPr>
              <a:t>C1.110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083293" y="4443057"/>
            <a:ext cx="15121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dirty="0">
                <a:solidFill>
                  <a:prstClr val="black"/>
                </a:solidFill>
              </a:rPr>
              <a:t>Aansluitend: gratis drankjes bij </a:t>
            </a:r>
            <a:r>
              <a:rPr lang="nl-NL" sz="1600" dirty="0" smtClean="0">
                <a:solidFill>
                  <a:prstClr val="black"/>
                </a:solidFill>
              </a:rPr>
              <a:t>Flux festival (CONGO)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0" y="128245"/>
            <a:ext cx="9144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600" b="1" dirty="0">
                <a:ln w="12700">
                  <a:solidFill>
                    <a:prstClr val="black">
                      <a:lumMod val="85000"/>
                      <a:lumOff val="15000"/>
                    </a:prstClr>
                  </a:solidFill>
                  <a:prstDash val="solid"/>
                </a:ln>
                <a:gradFill flip="none" rotWithShape="1"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75000">
                      <a:prstClr val="white"/>
                    </a:gs>
                  </a:gsLst>
                  <a:lin ang="0" scaled="1"/>
                  <a:tileRect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PRIJSUITREIKING BESTE </a:t>
            </a:r>
            <a:r>
              <a:rPr lang="nl-NL" sz="2600" b="1" dirty="0" smtClean="0">
                <a:ln w="12700">
                  <a:solidFill>
                    <a:prstClr val="black">
                      <a:lumMod val="85000"/>
                      <a:lumOff val="15000"/>
                    </a:prstClr>
                  </a:solidFill>
                  <a:prstDash val="solid"/>
                </a:ln>
                <a:gradFill flip="none" rotWithShape="1"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75000">
                      <a:prstClr val="white"/>
                    </a:gs>
                  </a:gsLst>
                  <a:lin ang="0" scaled="1"/>
                  <a:tileRect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EXPERIMENT ONTWERP AV 2016/2017</a:t>
            </a:r>
            <a:endParaRPr lang="en-US" sz="2600" b="1" dirty="0">
              <a:ln w="12700">
                <a:solidFill>
                  <a:prstClr val="black">
                    <a:lumMod val="85000"/>
                    <a:lumOff val="15000"/>
                  </a:prstClr>
                </a:solidFill>
                <a:prstDash val="solid"/>
              </a:ln>
              <a:gradFill flip="none" rotWithShape="1">
                <a:gsLst>
                  <a:gs pos="0">
                    <a:prstClr val="black">
                      <a:lumMod val="85000"/>
                      <a:lumOff val="15000"/>
                    </a:prstClr>
                  </a:gs>
                  <a:gs pos="75000">
                    <a:prstClr val="white"/>
                  </a:gs>
                </a:gsLst>
                <a:lin ang="0" scaled="1"/>
                <a:tileRect/>
              </a:gra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-68023" y="3097894"/>
            <a:ext cx="41400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>
                <a:solidFill>
                  <a:prstClr val="white"/>
                </a:solidFill>
              </a:rPr>
              <a:t>Psychobiologie</a:t>
            </a:r>
          </a:p>
          <a:p>
            <a:pPr algn="ctr"/>
            <a:r>
              <a:rPr lang="nl-NL" sz="1600" dirty="0">
                <a:solidFill>
                  <a:prstClr val="white"/>
                </a:solidFill>
              </a:rPr>
              <a:t>Jury</a:t>
            </a:r>
            <a:r>
              <a:rPr lang="nl-NL" sz="1600" dirty="0" smtClean="0">
                <a:solidFill>
                  <a:prstClr val="white"/>
                </a:solidFill>
              </a:rPr>
              <a:t>: Prof. dr. </a:t>
            </a:r>
            <a:r>
              <a:rPr lang="en-US" sz="1600" dirty="0" smtClean="0">
                <a:solidFill>
                  <a:schemeClr val="bg1">
                    <a:lumMod val="95000"/>
                  </a:schemeClr>
                </a:solidFill>
              </a:rPr>
              <a:t>Fernando </a:t>
            </a:r>
            <a:r>
              <a:rPr lang="en-US" sz="1600" dirty="0">
                <a:solidFill>
                  <a:schemeClr val="bg1">
                    <a:lumMod val="95000"/>
                  </a:schemeClr>
                </a:solidFill>
              </a:rPr>
              <a:t>Lopes da Silva</a:t>
            </a:r>
            <a:r>
              <a:rPr lang="nl-NL" sz="1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pPr algn="ctr"/>
            <a:r>
              <a:rPr lang="nl-NL" sz="1600" dirty="0" smtClean="0">
                <a:solidFill>
                  <a:schemeClr val="bg1">
                    <a:lumMod val="95000"/>
                  </a:schemeClr>
                </a:solidFill>
              </a:rPr>
              <a:t>&amp; dr. Wim </a:t>
            </a:r>
            <a:r>
              <a:rPr lang="nl-NL" sz="1600" dirty="0" err="1" smtClean="0">
                <a:solidFill>
                  <a:schemeClr val="bg1">
                    <a:lumMod val="95000"/>
                  </a:schemeClr>
                </a:solidFill>
              </a:rPr>
              <a:t>Ghijsen</a:t>
            </a:r>
            <a:endParaRPr lang="nl-NL" sz="1600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endParaRPr lang="nl-NL" sz="1400" dirty="0">
              <a:solidFill>
                <a:prstClr val="white"/>
              </a:solidFill>
            </a:endParaRPr>
          </a:p>
          <a:p>
            <a:pPr algn="ctr"/>
            <a:r>
              <a:rPr lang="nl-NL" sz="1400" u="sng" dirty="0">
                <a:solidFill>
                  <a:prstClr val="white"/>
                </a:solidFill>
              </a:rPr>
              <a:t>Genomineerden</a:t>
            </a:r>
            <a:r>
              <a:rPr lang="nl-NL" sz="1400" u="sng" dirty="0" smtClean="0">
                <a:solidFill>
                  <a:prstClr val="white"/>
                </a:solidFill>
              </a:rPr>
              <a:t>:</a:t>
            </a:r>
          </a:p>
          <a:p>
            <a:pPr algn="ctr" fontAlgn="b"/>
            <a:r>
              <a:rPr lang="nl-NL" sz="1400" dirty="0" err="1">
                <a:solidFill>
                  <a:schemeClr val="bg1">
                    <a:lumMod val="95000"/>
                  </a:schemeClr>
                </a:solidFill>
              </a:rPr>
              <a:t>Cass</a:t>
            </a:r>
            <a:r>
              <a:rPr lang="nl-NL" sz="1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nl-NL" sz="1400" dirty="0" smtClean="0">
                <a:solidFill>
                  <a:schemeClr val="bg1">
                    <a:lumMod val="95000"/>
                  </a:schemeClr>
                </a:solidFill>
              </a:rPr>
              <a:t>Maes &amp; Olaf </a:t>
            </a:r>
            <a:r>
              <a:rPr lang="nl-NL" sz="1400" dirty="0" err="1" smtClean="0">
                <a:solidFill>
                  <a:schemeClr val="bg1">
                    <a:lumMod val="95000"/>
                  </a:schemeClr>
                </a:solidFill>
              </a:rPr>
              <a:t>Stringer</a:t>
            </a:r>
            <a:endParaRPr lang="nl-NL" sz="1400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ctr" fontAlgn="b"/>
            <a:r>
              <a:rPr lang="nl-NL" sz="1400" dirty="0" smtClean="0">
                <a:solidFill>
                  <a:schemeClr val="bg1">
                    <a:lumMod val="95000"/>
                  </a:schemeClr>
                </a:solidFill>
              </a:rPr>
              <a:t>Ron </a:t>
            </a:r>
            <a:r>
              <a:rPr lang="nl-NL" sz="1400" dirty="0">
                <a:solidFill>
                  <a:schemeClr val="bg1">
                    <a:lumMod val="95000"/>
                  </a:schemeClr>
                </a:solidFill>
              </a:rPr>
              <a:t>van de </a:t>
            </a:r>
            <a:r>
              <a:rPr lang="nl-NL" sz="1400" dirty="0" smtClean="0">
                <a:solidFill>
                  <a:schemeClr val="bg1">
                    <a:lumMod val="95000"/>
                  </a:schemeClr>
                </a:solidFill>
              </a:rPr>
              <a:t>Klundert &amp; Floor </a:t>
            </a:r>
            <a:r>
              <a:rPr lang="nl-NL" sz="1400" dirty="0" smtClean="0">
                <a:solidFill>
                  <a:schemeClr val="bg1">
                    <a:lumMod val="95000"/>
                  </a:schemeClr>
                </a:solidFill>
              </a:rPr>
              <a:t>Cruyff</a:t>
            </a:r>
          </a:p>
          <a:p>
            <a:pPr algn="ctr" fontAlgn="b"/>
            <a:r>
              <a:rPr lang="nl-NL" sz="1400" dirty="0">
                <a:solidFill>
                  <a:schemeClr val="bg1"/>
                </a:solidFill>
              </a:rPr>
              <a:t>Daphne van Mierlo &amp;  Mirte Scheper </a:t>
            </a:r>
            <a:endParaRPr lang="nl-NL" sz="1400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ctr" fontAlgn="b"/>
            <a:r>
              <a:rPr lang="nl-NL" sz="1400" dirty="0">
                <a:solidFill>
                  <a:schemeClr val="bg1">
                    <a:lumMod val="95000"/>
                  </a:schemeClr>
                </a:solidFill>
              </a:rPr>
              <a:t>Senné </a:t>
            </a:r>
            <a:r>
              <a:rPr lang="nl-NL" sz="1400" dirty="0" smtClean="0">
                <a:solidFill>
                  <a:schemeClr val="bg1">
                    <a:lumMod val="95000"/>
                  </a:schemeClr>
                </a:solidFill>
              </a:rPr>
              <a:t>Walraven &amp; </a:t>
            </a:r>
            <a:r>
              <a:rPr lang="nl-NL" sz="1400" dirty="0" err="1" smtClean="0">
                <a:solidFill>
                  <a:schemeClr val="bg1">
                    <a:lumMod val="95000"/>
                  </a:schemeClr>
                </a:solidFill>
              </a:rPr>
              <a:t>Liannen</a:t>
            </a:r>
            <a:r>
              <a:rPr lang="nl-NL" sz="14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nl-NL" sz="1400" dirty="0">
                <a:solidFill>
                  <a:schemeClr val="bg1">
                    <a:lumMod val="95000"/>
                  </a:schemeClr>
                </a:solidFill>
              </a:rPr>
              <a:t>van </a:t>
            </a:r>
            <a:r>
              <a:rPr lang="nl-NL" sz="1400" dirty="0" smtClean="0">
                <a:solidFill>
                  <a:schemeClr val="bg1">
                    <a:lumMod val="95000"/>
                  </a:schemeClr>
                </a:solidFill>
              </a:rPr>
              <a:t>Schaik</a:t>
            </a:r>
          </a:p>
          <a:p>
            <a:pPr algn="ctr" fontAlgn="b"/>
            <a:r>
              <a:rPr lang="nl-NL" sz="1400" dirty="0">
                <a:solidFill>
                  <a:schemeClr val="bg1">
                    <a:lumMod val="95000"/>
                  </a:schemeClr>
                </a:solidFill>
              </a:rPr>
              <a:t>Nathan </a:t>
            </a:r>
            <a:r>
              <a:rPr lang="nl-NL" sz="1400" dirty="0" smtClean="0">
                <a:solidFill>
                  <a:schemeClr val="bg1">
                    <a:lumMod val="95000"/>
                  </a:schemeClr>
                </a:solidFill>
              </a:rPr>
              <a:t>Vaartjes &amp; Rogier </a:t>
            </a:r>
            <a:r>
              <a:rPr lang="nl-NL" sz="1400" dirty="0">
                <a:solidFill>
                  <a:schemeClr val="bg1">
                    <a:lumMod val="95000"/>
                  </a:schemeClr>
                </a:solidFill>
              </a:rPr>
              <a:t>van </a:t>
            </a:r>
            <a:r>
              <a:rPr lang="nl-NL" sz="1400" dirty="0" smtClean="0">
                <a:solidFill>
                  <a:schemeClr val="bg1">
                    <a:lumMod val="95000"/>
                  </a:schemeClr>
                </a:solidFill>
              </a:rPr>
              <a:t>Koningsbruggen</a:t>
            </a:r>
          </a:p>
          <a:p>
            <a:pPr algn="ctr"/>
            <a:r>
              <a:rPr lang="nl-NL" sz="1400" dirty="0">
                <a:solidFill>
                  <a:schemeClr val="bg1">
                    <a:lumMod val="95000"/>
                  </a:schemeClr>
                </a:solidFill>
              </a:rPr>
              <a:t>Merel Schouten, </a:t>
            </a:r>
            <a:r>
              <a:rPr lang="nl-NL" sz="1400" dirty="0" err="1">
                <a:solidFill>
                  <a:schemeClr val="bg1">
                    <a:lumMod val="95000"/>
                  </a:schemeClr>
                </a:solidFill>
              </a:rPr>
              <a:t>Priya</a:t>
            </a:r>
            <a:r>
              <a:rPr lang="nl-NL" sz="1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nl-NL" sz="1400" dirty="0" err="1">
                <a:solidFill>
                  <a:schemeClr val="bg1">
                    <a:lumMod val="95000"/>
                  </a:schemeClr>
                </a:solidFill>
              </a:rPr>
              <a:t>Gajadien</a:t>
            </a:r>
            <a:r>
              <a:rPr lang="nl-NL" sz="1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nl-NL" sz="1400" dirty="0" smtClean="0">
                <a:solidFill>
                  <a:schemeClr val="bg1">
                    <a:lumMod val="95000"/>
                  </a:schemeClr>
                </a:solidFill>
              </a:rPr>
              <a:t>&amp;  </a:t>
            </a:r>
            <a:r>
              <a:rPr lang="nl-NL" sz="1400" dirty="0">
                <a:solidFill>
                  <a:schemeClr val="bg1">
                    <a:lumMod val="95000"/>
                  </a:schemeClr>
                </a:solidFill>
              </a:rPr>
              <a:t>Lisette </a:t>
            </a:r>
            <a:r>
              <a:rPr lang="nl-NL" sz="1400" dirty="0" smtClean="0">
                <a:solidFill>
                  <a:schemeClr val="bg1">
                    <a:lumMod val="95000"/>
                  </a:schemeClr>
                </a:solidFill>
              </a:rPr>
              <a:t>Neef</a:t>
            </a:r>
          </a:p>
          <a:p>
            <a:pPr algn="ctr" fontAlgn="b"/>
            <a:endParaRPr lang="nl-NL" sz="1400" dirty="0" smtClean="0">
              <a:solidFill>
                <a:schemeClr val="bg1">
                  <a:lumMod val="95000"/>
                </a:schemeClr>
              </a:solidFill>
            </a:endParaRPr>
          </a:p>
          <a:p>
            <a:endParaRPr lang="nl-NL" sz="1400" dirty="0"/>
          </a:p>
          <a:p>
            <a:r>
              <a:rPr lang="nl-NL" sz="1400" dirty="0"/>
              <a:t> </a:t>
            </a:r>
            <a:endParaRPr lang="nl-NL" sz="1400" dirty="0" smtClean="0"/>
          </a:p>
          <a:p>
            <a:pPr fontAlgn="b"/>
            <a:endParaRPr lang="nl-NL" sz="1400" dirty="0"/>
          </a:p>
          <a:p>
            <a:pPr fontAlgn="b"/>
            <a:endParaRPr lang="nl-NL" sz="1400" dirty="0"/>
          </a:p>
          <a:p>
            <a:pPr fontAlgn="b"/>
            <a:endParaRPr lang="nl-NL" sz="1400" dirty="0"/>
          </a:p>
          <a:p>
            <a:pPr fontAlgn="b"/>
            <a:endParaRPr lang="nl-NL" sz="1400" dirty="0"/>
          </a:p>
          <a:p>
            <a:pPr algn="ctr"/>
            <a:endParaRPr lang="nl-NL" sz="1400" u="sng" dirty="0" smtClean="0">
              <a:solidFill>
                <a:prstClr val="white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875166" y="699764"/>
            <a:ext cx="4320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err="1">
                <a:solidFill>
                  <a:prstClr val="white"/>
                </a:solidFill>
              </a:rPr>
              <a:t>Bio-medische</a:t>
            </a:r>
            <a:r>
              <a:rPr lang="nl-NL" b="1" dirty="0">
                <a:solidFill>
                  <a:prstClr val="white"/>
                </a:solidFill>
              </a:rPr>
              <a:t> Wetenschappen</a:t>
            </a:r>
          </a:p>
          <a:p>
            <a:pPr algn="ctr"/>
            <a:r>
              <a:rPr lang="nl-NL" sz="1600" dirty="0">
                <a:solidFill>
                  <a:prstClr val="white"/>
                </a:solidFill>
              </a:rPr>
              <a:t>Jury: </a:t>
            </a:r>
            <a:r>
              <a:rPr lang="nl-NL" sz="1600" dirty="0" smtClean="0">
                <a:solidFill>
                  <a:prstClr val="white"/>
                </a:solidFill>
              </a:rPr>
              <a:t>dr. Renée van Amerongen </a:t>
            </a:r>
          </a:p>
          <a:p>
            <a:pPr algn="ctr"/>
            <a:r>
              <a:rPr lang="nl-NL" sz="1600" dirty="0" smtClean="0">
                <a:solidFill>
                  <a:prstClr val="white"/>
                </a:solidFill>
              </a:rPr>
              <a:t>&amp; dr. Hans van der Spek</a:t>
            </a:r>
            <a:endParaRPr lang="nl-NL" sz="1600" dirty="0">
              <a:solidFill>
                <a:prstClr val="white"/>
              </a:solidFill>
            </a:endParaRPr>
          </a:p>
          <a:p>
            <a:pPr algn="ctr"/>
            <a:endParaRPr lang="nl-NL" sz="1400" dirty="0">
              <a:solidFill>
                <a:prstClr val="white"/>
              </a:solidFill>
            </a:endParaRPr>
          </a:p>
          <a:p>
            <a:pPr algn="ctr"/>
            <a:r>
              <a:rPr lang="nl-NL" sz="1400" u="sng" dirty="0">
                <a:solidFill>
                  <a:prstClr val="white"/>
                </a:solidFill>
              </a:rPr>
              <a:t>Genomineerden</a:t>
            </a:r>
            <a:r>
              <a:rPr lang="nl-NL" sz="1400" u="sng" dirty="0" smtClean="0">
                <a:solidFill>
                  <a:prstClr val="white"/>
                </a:solidFill>
              </a:rPr>
              <a:t>:</a:t>
            </a:r>
          </a:p>
          <a:p>
            <a:pPr algn="ctr"/>
            <a:r>
              <a:rPr lang="nl-NL" sz="1400" dirty="0" smtClean="0">
                <a:solidFill>
                  <a:prstClr val="white"/>
                </a:solidFill>
              </a:rPr>
              <a:t>Veronique Konijn &amp; Liz Martens</a:t>
            </a:r>
          </a:p>
          <a:p>
            <a:pPr algn="ctr"/>
            <a:r>
              <a:rPr lang="nl-NL" sz="1400" dirty="0" err="1" smtClean="0">
                <a:solidFill>
                  <a:prstClr val="white"/>
                </a:solidFill>
              </a:rPr>
              <a:t>Celina</a:t>
            </a:r>
            <a:r>
              <a:rPr lang="nl-NL" sz="1400" dirty="0" smtClean="0">
                <a:solidFill>
                  <a:prstClr val="white"/>
                </a:solidFill>
              </a:rPr>
              <a:t> </a:t>
            </a:r>
            <a:r>
              <a:rPr lang="nl-NL" sz="1400" dirty="0" err="1" smtClean="0">
                <a:solidFill>
                  <a:prstClr val="white"/>
                </a:solidFill>
              </a:rPr>
              <a:t>Honhoff</a:t>
            </a:r>
            <a:r>
              <a:rPr lang="nl-NL" sz="1400" dirty="0" smtClean="0">
                <a:solidFill>
                  <a:prstClr val="white"/>
                </a:solidFill>
              </a:rPr>
              <a:t> &amp; Eveline </a:t>
            </a:r>
            <a:r>
              <a:rPr lang="nl-NL" sz="1400" dirty="0" err="1" smtClean="0">
                <a:solidFill>
                  <a:prstClr val="white"/>
                </a:solidFill>
              </a:rPr>
              <a:t>Ilcken</a:t>
            </a:r>
            <a:endParaRPr lang="nl-NL" sz="1400" dirty="0" smtClean="0">
              <a:solidFill>
                <a:prstClr val="white"/>
              </a:solidFill>
            </a:endParaRPr>
          </a:p>
          <a:p>
            <a:pPr algn="ctr"/>
            <a:r>
              <a:rPr lang="nl-NL" sz="1400" dirty="0" smtClean="0">
                <a:solidFill>
                  <a:prstClr val="white"/>
                </a:solidFill>
              </a:rPr>
              <a:t>Lente Blok &amp; Nina de Jong</a:t>
            </a:r>
          </a:p>
          <a:p>
            <a:pPr algn="ctr"/>
            <a:r>
              <a:rPr lang="nl-NL" sz="1400" dirty="0" smtClean="0">
                <a:solidFill>
                  <a:prstClr val="white"/>
                </a:solidFill>
              </a:rPr>
              <a:t>Laura Tukker &amp; Sanne van Kesteren</a:t>
            </a:r>
          </a:p>
          <a:p>
            <a:pPr algn="ctr"/>
            <a:r>
              <a:rPr lang="nl-NL" sz="1400" dirty="0" smtClean="0">
                <a:solidFill>
                  <a:prstClr val="white"/>
                </a:solidFill>
              </a:rPr>
              <a:t>Charlotte Menage &amp; Luuk ten </a:t>
            </a:r>
            <a:r>
              <a:rPr lang="nl-NL" sz="1400" dirty="0" err="1" smtClean="0">
                <a:solidFill>
                  <a:prstClr val="white"/>
                </a:solidFill>
              </a:rPr>
              <a:t>Kroode</a:t>
            </a:r>
            <a:endParaRPr lang="nl-NL" sz="1400" dirty="0" smtClean="0">
              <a:solidFill>
                <a:prstClr val="white"/>
              </a:solidFill>
            </a:endParaRPr>
          </a:p>
          <a:p>
            <a:pPr algn="ctr"/>
            <a:r>
              <a:rPr lang="nl-NL" sz="1400" dirty="0" smtClean="0">
                <a:solidFill>
                  <a:prstClr val="white"/>
                </a:solidFill>
              </a:rPr>
              <a:t>Janneke Hummelink, Delano Sanchez &amp; Milan </a:t>
            </a:r>
            <a:r>
              <a:rPr lang="nl-NL" sz="1400" dirty="0" err="1" smtClean="0">
                <a:solidFill>
                  <a:prstClr val="white"/>
                </a:solidFill>
              </a:rPr>
              <a:t>Zečević</a:t>
            </a:r>
            <a:endParaRPr lang="nl-NL" sz="1400" dirty="0" smtClea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680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723" y="3212976"/>
            <a:ext cx="2519970" cy="33560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Vakjury </a:t>
            </a:r>
            <a:r>
              <a:rPr lang="nl-NL" dirty="0" err="1" smtClean="0"/>
              <a:t>Bio-medische</a:t>
            </a:r>
            <a:r>
              <a:rPr lang="nl-NL" dirty="0" smtClean="0"/>
              <a:t> Wetenschappen</a:t>
            </a:r>
            <a:endParaRPr lang="en-US" dirty="0"/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3131840" y="1600200"/>
            <a:ext cx="555496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800" dirty="0" smtClean="0">
                <a:solidFill>
                  <a:prstClr val="black"/>
                </a:solidFill>
              </a:rPr>
              <a:t>dr. Renée van Amerongen</a:t>
            </a:r>
          </a:p>
          <a:p>
            <a:pPr lvl="1"/>
            <a:r>
              <a:rPr lang="nl-NL" sz="2400" dirty="0" err="1" smtClean="0">
                <a:solidFill>
                  <a:prstClr val="black"/>
                </a:solidFill>
              </a:rPr>
              <a:t>Associate</a:t>
            </a:r>
            <a:r>
              <a:rPr lang="nl-NL" sz="2400" dirty="0" smtClean="0">
                <a:solidFill>
                  <a:prstClr val="black"/>
                </a:solidFill>
              </a:rPr>
              <a:t> professor </a:t>
            </a:r>
            <a:r>
              <a:rPr lang="nl-NL" sz="2400" dirty="0" err="1" smtClean="0">
                <a:solidFill>
                  <a:prstClr val="black"/>
                </a:solidFill>
              </a:rPr>
              <a:t>Molecular</a:t>
            </a:r>
            <a:r>
              <a:rPr lang="nl-NL" sz="2400" dirty="0" smtClean="0">
                <a:solidFill>
                  <a:prstClr val="black"/>
                </a:solidFill>
              </a:rPr>
              <a:t> </a:t>
            </a:r>
            <a:r>
              <a:rPr lang="nl-NL" sz="2400" dirty="0" err="1" smtClean="0">
                <a:solidFill>
                  <a:prstClr val="black"/>
                </a:solidFill>
              </a:rPr>
              <a:t>Cytology</a:t>
            </a:r>
            <a:r>
              <a:rPr lang="nl-NL" sz="2400" dirty="0" smtClean="0">
                <a:solidFill>
                  <a:prstClr val="black"/>
                </a:solidFill>
              </a:rPr>
              <a:t>, SILS</a:t>
            </a:r>
          </a:p>
          <a:p>
            <a:endParaRPr lang="nl-NL" sz="2800" dirty="0" smtClean="0">
              <a:solidFill>
                <a:prstClr val="black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nl-NL" sz="2800" dirty="0" smtClean="0">
              <a:solidFill>
                <a:prstClr val="black"/>
              </a:solidFill>
            </a:endParaRPr>
          </a:p>
          <a:p>
            <a:endParaRPr lang="nl-NL" sz="2800" dirty="0" smtClean="0">
              <a:solidFill>
                <a:prstClr val="black"/>
              </a:solidFill>
            </a:endParaRPr>
          </a:p>
          <a:p>
            <a:r>
              <a:rPr lang="nl-NL" sz="2800" dirty="0" smtClean="0">
                <a:solidFill>
                  <a:prstClr val="black"/>
                </a:solidFill>
              </a:rPr>
              <a:t>dr. Hans van der Spek</a:t>
            </a:r>
          </a:p>
          <a:p>
            <a:pPr lvl="1"/>
            <a:r>
              <a:rPr lang="nl-NL" sz="2400" dirty="0" smtClean="0">
                <a:solidFill>
                  <a:prstClr val="black"/>
                </a:solidFill>
              </a:rPr>
              <a:t>Assistant professor </a:t>
            </a:r>
            <a:r>
              <a:rPr lang="en-US" sz="2400" dirty="0">
                <a:solidFill>
                  <a:prstClr val="black"/>
                </a:solidFill>
              </a:rPr>
              <a:t>Molecular Biology and Microbial Food Safety</a:t>
            </a:r>
            <a:endParaRPr lang="nl-NL" sz="2400" dirty="0" smtClean="0">
              <a:solidFill>
                <a:prstClr val="black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1600200"/>
            <a:ext cx="1656184" cy="2205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15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Vakjury Psychobiologie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131840" y="1600200"/>
            <a:ext cx="5688632" cy="4525963"/>
          </a:xfrm>
        </p:spPr>
        <p:txBody>
          <a:bodyPr>
            <a:normAutofit/>
          </a:bodyPr>
          <a:lstStyle/>
          <a:p>
            <a:r>
              <a:rPr lang="nl-NL" b="1" dirty="0"/>
              <a:t>dhr. dr. W.E.J.M. (Wim) </a:t>
            </a:r>
            <a:r>
              <a:rPr lang="nl-NL" b="1" dirty="0" err="1"/>
              <a:t>Ghijsen</a:t>
            </a:r>
            <a:endParaRPr lang="nl-NL" b="1" dirty="0"/>
          </a:p>
          <a:p>
            <a:pPr marL="0" indent="0">
              <a:buNone/>
            </a:pPr>
            <a:r>
              <a:rPr lang="nl-NL" dirty="0" smtClean="0"/>
              <a:t>Assistant </a:t>
            </a:r>
            <a:r>
              <a:rPr lang="nl-NL" dirty="0"/>
              <a:t>Professor </a:t>
            </a:r>
            <a:r>
              <a:rPr lang="nl-NL" dirty="0" smtClean="0"/>
              <a:t>UvA</a:t>
            </a:r>
            <a:endParaRPr lang="nl-NL" dirty="0"/>
          </a:p>
          <a:p>
            <a:endParaRPr lang="nl-NL" dirty="0"/>
          </a:p>
          <a:p>
            <a:r>
              <a:rPr lang="pt-BR" b="1" dirty="0"/>
              <a:t>prof. dr. F.H. (Fernando) Lopes da </a:t>
            </a:r>
            <a:r>
              <a:rPr lang="pt-BR" b="1" dirty="0" smtClean="0"/>
              <a:t>Silva</a:t>
            </a:r>
          </a:p>
          <a:p>
            <a:pPr marL="0" indent="0">
              <a:buNone/>
            </a:pPr>
            <a:r>
              <a:rPr lang="nl-NL" dirty="0"/>
              <a:t>Emeritus </a:t>
            </a:r>
            <a:r>
              <a:rPr lang="nl-NL" dirty="0" smtClean="0"/>
              <a:t>hoogleraar UvA</a:t>
            </a:r>
          </a:p>
          <a:p>
            <a:pPr marL="0" indent="0">
              <a:buNone/>
            </a:pPr>
            <a:r>
              <a:rPr lang="nl-NL" dirty="0" smtClean="0"/>
              <a:t>Wetenschappelijk </a:t>
            </a:r>
            <a:r>
              <a:rPr lang="nl-NL" dirty="0"/>
              <a:t>directeur Instituut voor Neurobiologie</a:t>
            </a:r>
            <a:endParaRPr lang="pt-BR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3844236"/>
            <a:ext cx="2095500" cy="25431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484784"/>
            <a:ext cx="209550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91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208</Words>
  <Application>Microsoft Office PowerPoint</Application>
  <PresentationFormat>On-screen Show (4:3)</PresentationFormat>
  <Paragraphs>52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1_Office Theme</vt:lpstr>
      <vt:lpstr>Office Theme</vt:lpstr>
      <vt:lpstr>2_Office Theme</vt:lpstr>
      <vt:lpstr>PowerPoint Presentation</vt:lpstr>
      <vt:lpstr>Vakjury Bio-medische Wetenschappen</vt:lpstr>
      <vt:lpstr>Vakjury Psychobiologie</vt:lpstr>
    </vt:vector>
  </TitlesOfParts>
  <Company>Universiteit van Amsterdam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Timmer, Lisette</dc:creator>
  <cp:lastModifiedBy>Elisa Remmers</cp:lastModifiedBy>
  <cp:revision>29</cp:revision>
  <dcterms:created xsi:type="dcterms:W3CDTF">2015-06-02T14:01:46Z</dcterms:created>
  <dcterms:modified xsi:type="dcterms:W3CDTF">2017-06-06T08:12:44Z</dcterms:modified>
</cp:coreProperties>
</file>