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4"/>
  </p:sldMasterIdLst>
  <p:notesMasterIdLst>
    <p:notesMasterId r:id="rId16"/>
  </p:notesMasterIdLst>
  <p:handoutMasterIdLst>
    <p:handoutMasterId r:id="rId17"/>
  </p:handoutMasterIdLst>
  <p:sldIdLst>
    <p:sldId id="519" r:id="rId5"/>
    <p:sldId id="505" r:id="rId6"/>
    <p:sldId id="498" r:id="rId7"/>
    <p:sldId id="509" r:id="rId8"/>
    <p:sldId id="506" r:id="rId9"/>
    <p:sldId id="501" r:id="rId10"/>
    <p:sldId id="503" r:id="rId11"/>
    <p:sldId id="502" r:id="rId12"/>
    <p:sldId id="504" r:id="rId13"/>
    <p:sldId id="392" r:id="rId14"/>
    <p:sldId id="520" r:id="rId15"/>
  </p:sldIdLst>
  <p:sldSz cx="9144000" cy="6858000" type="screen4x3"/>
  <p:notesSz cx="7099300" cy="10234613"/>
  <p:defaultTextStyle>
    <a:defPPr>
      <a:defRPr lang="nl-NL"/>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523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gielen" initials="k" lastIdx="4" clrIdx="0"/>
  <p:cmAuthor id="1" name="aemklomp" initials="a" lastIdx="1" clrIdx="1"/>
  <p:cmAuthor id="2" name="Harting" initials="LP" lastIdx="6"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F33CC"/>
    <a:srgbClr val="66FF66"/>
    <a:srgbClr val="0066FF"/>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545" autoAdjust="0"/>
    <p:restoredTop sz="73648" autoAdjust="0"/>
  </p:normalViewPr>
  <p:slideViewPr>
    <p:cSldViewPr>
      <p:cViewPr>
        <p:scale>
          <a:sx n="55" d="100"/>
          <a:sy n="55" d="100"/>
        </p:scale>
        <p:origin x="-1548" y="114"/>
      </p:cViewPr>
      <p:guideLst>
        <p:guide orient="horz" pos="2160"/>
        <p:guide pos="5232"/>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76363" cy="511731"/>
          </a:xfrm>
          <a:prstGeom prst="rect">
            <a:avLst/>
          </a:prstGeom>
        </p:spPr>
        <p:txBody>
          <a:bodyPr vert="horz" lIns="99040" tIns="49521" rIns="99040" bIns="49521" rtlCol="0"/>
          <a:lstStyle>
            <a:lvl1pPr algn="l">
              <a:defRPr sz="1300"/>
            </a:lvl1pPr>
          </a:lstStyle>
          <a:p>
            <a:pPr>
              <a:defRPr/>
            </a:pPr>
            <a:endParaRPr lang="en-US"/>
          </a:p>
        </p:txBody>
      </p:sp>
      <p:sp>
        <p:nvSpPr>
          <p:cNvPr id="3" name="Date Placeholder 2"/>
          <p:cNvSpPr>
            <a:spLocks noGrp="1"/>
          </p:cNvSpPr>
          <p:nvPr>
            <p:ph type="dt" sz="quarter" idx="1"/>
          </p:nvPr>
        </p:nvSpPr>
        <p:spPr>
          <a:xfrm>
            <a:off x="4021295" y="1"/>
            <a:ext cx="3076363" cy="511731"/>
          </a:xfrm>
          <a:prstGeom prst="rect">
            <a:avLst/>
          </a:prstGeom>
        </p:spPr>
        <p:txBody>
          <a:bodyPr vert="horz" lIns="99040" tIns="49521" rIns="99040" bIns="49521" rtlCol="0"/>
          <a:lstStyle>
            <a:lvl1pPr algn="r">
              <a:defRPr sz="1300"/>
            </a:lvl1pPr>
          </a:lstStyle>
          <a:p>
            <a:pPr>
              <a:defRPr/>
            </a:pPr>
            <a:fld id="{959E7472-8E0F-41D9-ABC3-E55A00E2BC12}" type="datetimeFigureOut">
              <a:rPr lang="en-US"/>
              <a:pPr>
                <a:defRPr/>
              </a:pPr>
              <a:t>1/21/2016</a:t>
            </a:fld>
            <a:endParaRPr lang="en-US"/>
          </a:p>
        </p:txBody>
      </p:sp>
      <p:sp>
        <p:nvSpPr>
          <p:cNvPr id="4" name="Footer Placeholder 3"/>
          <p:cNvSpPr>
            <a:spLocks noGrp="1"/>
          </p:cNvSpPr>
          <p:nvPr>
            <p:ph type="ftr" sz="quarter" idx="2"/>
          </p:nvPr>
        </p:nvSpPr>
        <p:spPr>
          <a:xfrm>
            <a:off x="1" y="9721107"/>
            <a:ext cx="3076363" cy="511731"/>
          </a:xfrm>
          <a:prstGeom prst="rect">
            <a:avLst/>
          </a:prstGeom>
        </p:spPr>
        <p:txBody>
          <a:bodyPr vert="horz" lIns="99040" tIns="49521" rIns="99040" bIns="49521" rtlCol="0" anchor="b"/>
          <a:lstStyle>
            <a:lvl1pPr algn="l">
              <a:defRPr sz="1300"/>
            </a:lvl1pPr>
          </a:lstStyle>
          <a:p>
            <a:pPr>
              <a:defRPr/>
            </a:pPr>
            <a:endParaRPr lang="en-US"/>
          </a:p>
        </p:txBody>
      </p:sp>
      <p:sp>
        <p:nvSpPr>
          <p:cNvPr id="5" name="Slide Number Placeholder 4"/>
          <p:cNvSpPr>
            <a:spLocks noGrp="1"/>
          </p:cNvSpPr>
          <p:nvPr>
            <p:ph type="sldNum" sz="quarter" idx="3"/>
          </p:nvPr>
        </p:nvSpPr>
        <p:spPr>
          <a:xfrm>
            <a:off x="4021295" y="9721107"/>
            <a:ext cx="3076363" cy="511731"/>
          </a:xfrm>
          <a:prstGeom prst="rect">
            <a:avLst/>
          </a:prstGeom>
        </p:spPr>
        <p:txBody>
          <a:bodyPr vert="horz" lIns="99040" tIns="49521" rIns="99040" bIns="49521" rtlCol="0" anchor="b"/>
          <a:lstStyle>
            <a:lvl1pPr algn="r">
              <a:defRPr sz="1300"/>
            </a:lvl1pPr>
          </a:lstStyle>
          <a:p>
            <a:pPr>
              <a:defRPr/>
            </a:pPr>
            <a:fld id="{C9FCFF66-6FB6-4192-A31D-B5EF80F1BDF4}" type="slidenum">
              <a:rPr lang="en-US"/>
              <a:pPr>
                <a:defRPr/>
              </a:pPr>
              <a:t>‹#›</a:t>
            </a:fld>
            <a:endParaRPr lang="en-US"/>
          </a:p>
        </p:txBody>
      </p:sp>
    </p:spTree>
    <p:extLst>
      <p:ext uri="{BB962C8B-B14F-4D97-AF65-F5344CB8AC3E}">
        <p14:creationId xmlns:p14="http://schemas.microsoft.com/office/powerpoint/2010/main" val="14427267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1" y="1"/>
            <a:ext cx="3076363" cy="511731"/>
          </a:xfrm>
          <a:prstGeom prst="rect">
            <a:avLst/>
          </a:prstGeom>
          <a:noFill/>
          <a:ln w="9525">
            <a:noFill/>
            <a:miter lim="800000"/>
            <a:headEnd/>
            <a:tailEnd/>
          </a:ln>
          <a:effectLst/>
        </p:spPr>
        <p:txBody>
          <a:bodyPr vert="horz" wrap="square" lIns="99040" tIns="49521" rIns="99040" bIns="49521" numCol="1" anchor="t" anchorCtr="0" compatLnSpc="1">
            <a:prstTxWarp prst="textNoShape">
              <a:avLst/>
            </a:prstTxWarp>
          </a:bodyPr>
          <a:lstStyle>
            <a:lvl1pPr>
              <a:defRPr sz="1300">
                <a:cs typeface="+mn-cs"/>
              </a:defRPr>
            </a:lvl1pPr>
          </a:lstStyle>
          <a:p>
            <a:pPr>
              <a:defRPr/>
            </a:pPr>
            <a:endParaRPr lang="nl-NL"/>
          </a:p>
        </p:txBody>
      </p:sp>
      <p:sp>
        <p:nvSpPr>
          <p:cNvPr id="8195" name="Rectangle 3"/>
          <p:cNvSpPr>
            <a:spLocks noGrp="1" noChangeArrowheads="1"/>
          </p:cNvSpPr>
          <p:nvPr>
            <p:ph type="dt" idx="1"/>
          </p:nvPr>
        </p:nvSpPr>
        <p:spPr bwMode="auto">
          <a:xfrm>
            <a:off x="4021295" y="1"/>
            <a:ext cx="3076363" cy="511731"/>
          </a:xfrm>
          <a:prstGeom prst="rect">
            <a:avLst/>
          </a:prstGeom>
          <a:noFill/>
          <a:ln w="9525">
            <a:noFill/>
            <a:miter lim="800000"/>
            <a:headEnd/>
            <a:tailEnd/>
          </a:ln>
          <a:effectLst/>
        </p:spPr>
        <p:txBody>
          <a:bodyPr vert="horz" wrap="square" lIns="99040" tIns="49521" rIns="99040" bIns="49521" numCol="1" anchor="t" anchorCtr="0" compatLnSpc="1">
            <a:prstTxWarp prst="textNoShape">
              <a:avLst/>
            </a:prstTxWarp>
          </a:bodyPr>
          <a:lstStyle>
            <a:lvl1pPr algn="r">
              <a:defRPr sz="1300">
                <a:cs typeface="+mn-cs"/>
              </a:defRPr>
            </a:lvl1pPr>
          </a:lstStyle>
          <a:p>
            <a:pPr>
              <a:defRPr/>
            </a:pPr>
            <a:endParaRPr lang="nl-NL"/>
          </a:p>
        </p:txBody>
      </p:sp>
      <p:sp>
        <p:nvSpPr>
          <p:cNvPr id="45060" name="Rectangle 4"/>
          <p:cNvSpPr>
            <a:spLocks noGrp="1" noRot="1" noChangeAspect="1" noChangeArrowheads="1" noTextEdit="1"/>
          </p:cNvSpPr>
          <p:nvPr>
            <p:ph type="sldImg" idx="2"/>
          </p:nvPr>
        </p:nvSpPr>
        <p:spPr bwMode="auto">
          <a:xfrm>
            <a:off x="992188" y="768350"/>
            <a:ext cx="5114925" cy="3836988"/>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709930" y="4861441"/>
            <a:ext cx="5679440" cy="4605576"/>
          </a:xfrm>
          <a:prstGeom prst="rect">
            <a:avLst/>
          </a:prstGeom>
          <a:noFill/>
          <a:ln w="9525">
            <a:noFill/>
            <a:miter lim="800000"/>
            <a:headEnd/>
            <a:tailEnd/>
          </a:ln>
          <a:effectLst/>
        </p:spPr>
        <p:txBody>
          <a:bodyPr vert="horz" wrap="square" lIns="99040" tIns="49521" rIns="99040" bIns="49521" numCol="1" anchor="t" anchorCtr="0" compatLnSpc="1">
            <a:prstTxWarp prst="textNoShape">
              <a:avLst/>
            </a:prstTxWarp>
          </a:bodyPr>
          <a:lstStyle/>
          <a:p>
            <a:pPr lvl="0"/>
            <a:r>
              <a:rPr lang="nl-NL" noProof="0" smtClean="0"/>
              <a:t>Click to edit Master text styles</a:t>
            </a:r>
          </a:p>
          <a:p>
            <a:pPr lvl="1"/>
            <a:r>
              <a:rPr lang="nl-NL" noProof="0" smtClean="0"/>
              <a:t>Second level</a:t>
            </a:r>
          </a:p>
          <a:p>
            <a:pPr lvl="2"/>
            <a:r>
              <a:rPr lang="nl-NL" noProof="0" smtClean="0"/>
              <a:t>Third level</a:t>
            </a:r>
          </a:p>
          <a:p>
            <a:pPr lvl="3"/>
            <a:r>
              <a:rPr lang="nl-NL" noProof="0" smtClean="0"/>
              <a:t>Fourth level</a:t>
            </a:r>
          </a:p>
          <a:p>
            <a:pPr lvl="4"/>
            <a:r>
              <a:rPr lang="nl-NL" noProof="0" smtClean="0"/>
              <a:t>Fifth level</a:t>
            </a:r>
          </a:p>
        </p:txBody>
      </p:sp>
      <p:sp>
        <p:nvSpPr>
          <p:cNvPr id="8198" name="Rectangle 6"/>
          <p:cNvSpPr>
            <a:spLocks noGrp="1" noChangeArrowheads="1"/>
          </p:cNvSpPr>
          <p:nvPr>
            <p:ph type="ftr" sz="quarter" idx="4"/>
          </p:nvPr>
        </p:nvSpPr>
        <p:spPr bwMode="auto">
          <a:xfrm>
            <a:off x="1" y="9721107"/>
            <a:ext cx="3076363" cy="511731"/>
          </a:xfrm>
          <a:prstGeom prst="rect">
            <a:avLst/>
          </a:prstGeom>
          <a:noFill/>
          <a:ln w="9525">
            <a:noFill/>
            <a:miter lim="800000"/>
            <a:headEnd/>
            <a:tailEnd/>
          </a:ln>
          <a:effectLst/>
        </p:spPr>
        <p:txBody>
          <a:bodyPr vert="horz" wrap="square" lIns="99040" tIns="49521" rIns="99040" bIns="49521" numCol="1" anchor="b" anchorCtr="0" compatLnSpc="1">
            <a:prstTxWarp prst="textNoShape">
              <a:avLst/>
            </a:prstTxWarp>
          </a:bodyPr>
          <a:lstStyle>
            <a:lvl1pPr>
              <a:defRPr sz="1300">
                <a:cs typeface="+mn-cs"/>
              </a:defRPr>
            </a:lvl1pPr>
          </a:lstStyle>
          <a:p>
            <a:pPr>
              <a:defRPr/>
            </a:pPr>
            <a:endParaRPr lang="nl-NL"/>
          </a:p>
        </p:txBody>
      </p:sp>
      <p:sp>
        <p:nvSpPr>
          <p:cNvPr id="8199" name="Rectangle 7"/>
          <p:cNvSpPr>
            <a:spLocks noGrp="1" noChangeArrowheads="1"/>
          </p:cNvSpPr>
          <p:nvPr>
            <p:ph type="sldNum" sz="quarter" idx="5"/>
          </p:nvPr>
        </p:nvSpPr>
        <p:spPr bwMode="auto">
          <a:xfrm>
            <a:off x="4021295" y="9721107"/>
            <a:ext cx="3076363" cy="511731"/>
          </a:xfrm>
          <a:prstGeom prst="rect">
            <a:avLst/>
          </a:prstGeom>
          <a:noFill/>
          <a:ln w="9525">
            <a:noFill/>
            <a:miter lim="800000"/>
            <a:headEnd/>
            <a:tailEnd/>
          </a:ln>
          <a:effectLst/>
        </p:spPr>
        <p:txBody>
          <a:bodyPr vert="horz" wrap="square" lIns="99040" tIns="49521" rIns="99040" bIns="49521" numCol="1" anchor="b" anchorCtr="0" compatLnSpc="1">
            <a:prstTxWarp prst="textNoShape">
              <a:avLst/>
            </a:prstTxWarp>
          </a:bodyPr>
          <a:lstStyle>
            <a:lvl1pPr algn="r">
              <a:defRPr sz="1300">
                <a:cs typeface="+mn-cs"/>
              </a:defRPr>
            </a:lvl1pPr>
          </a:lstStyle>
          <a:p>
            <a:pPr>
              <a:defRPr/>
            </a:pPr>
            <a:fld id="{C0B26FD5-B355-4320-A675-6336E91302E4}" type="slidenum">
              <a:rPr lang="nl-NL"/>
              <a:pPr>
                <a:defRPr/>
              </a:pPr>
              <a:t>‹#›</a:t>
            </a:fld>
            <a:endParaRPr lang="nl-NL"/>
          </a:p>
        </p:txBody>
      </p:sp>
    </p:spTree>
    <p:extLst>
      <p:ext uri="{BB962C8B-B14F-4D97-AF65-F5344CB8AC3E}">
        <p14:creationId xmlns:p14="http://schemas.microsoft.com/office/powerpoint/2010/main" val="152474754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dirty="0" smtClean="0"/>
              <a:t>Studenten</a:t>
            </a:r>
            <a:r>
              <a:rPr lang="nl-NL" baseline="0" dirty="0" smtClean="0"/>
              <a:t> hebben 1</a:t>
            </a:r>
            <a:r>
              <a:rPr lang="nl-NL" baseline="30000" dirty="0" smtClean="0"/>
              <a:t>e</a:t>
            </a:r>
            <a:r>
              <a:rPr lang="nl-NL" baseline="0" dirty="0" smtClean="0"/>
              <a:t> dagdeel van practicum Celbiologie al gehad, dit zal dus voornamelijk herhaling zijn. Kan dus goed vraaggestuurd om ook te polsen in hoeverre ze het onderwerp al begrepen hebben. </a:t>
            </a:r>
            <a:endParaRPr lang="nl-NL" dirty="0"/>
          </a:p>
        </p:txBody>
      </p:sp>
      <p:sp>
        <p:nvSpPr>
          <p:cNvPr id="4" name="Slide Number Placeholder 3"/>
          <p:cNvSpPr>
            <a:spLocks noGrp="1"/>
          </p:cNvSpPr>
          <p:nvPr>
            <p:ph type="sldNum" sz="quarter" idx="10"/>
          </p:nvPr>
        </p:nvSpPr>
        <p:spPr/>
        <p:txBody>
          <a:bodyPr/>
          <a:lstStyle/>
          <a:p>
            <a:pPr>
              <a:defRPr/>
            </a:pPr>
            <a:fld id="{C0B26FD5-B355-4320-A675-6336E91302E4}" type="slidenum">
              <a:rPr lang="nl-NL" smtClean="0"/>
              <a:pPr>
                <a:defRPr/>
              </a:pPr>
              <a:t>1</a:t>
            </a:fld>
            <a:endParaRPr lang="nl-NL"/>
          </a:p>
        </p:txBody>
      </p:sp>
    </p:spTree>
    <p:extLst>
      <p:ext uri="{BB962C8B-B14F-4D97-AF65-F5344CB8AC3E}">
        <p14:creationId xmlns:p14="http://schemas.microsoft.com/office/powerpoint/2010/main" val="2733800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dirty="0" smtClean="0"/>
              <a:t>Bij practicum HHB-as (Nederlands)</a:t>
            </a:r>
            <a:endParaRPr lang="nl-NL" dirty="0"/>
          </a:p>
        </p:txBody>
      </p:sp>
      <p:sp>
        <p:nvSpPr>
          <p:cNvPr id="4" name="Slide Number Placeholder 3"/>
          <p:cNvSpPr>
            <a:spLocks noGrp="1"/>
          </p:cNvSpPr>
          <p:nvPr>
            <p:ph type="sldNum" sz="quarter" idx="10"/>
          </p:nvPr>
        </p:nvSpPr>
        <p:spPr/>
        <p:txBody>
          <a:bodyPr/>
          <a:lstStyle/>
          <a:p>
            <a:pPr>
              <a:defRPr/>
            </a:pPr>
            <a:fld id="{C0B26FD5-B355-4320-A675-6336E91302E4}" type="slidenum">
              <a:rPr lang="nl-NL" smtClean="0"/>
              <a:pPr>
                <a:defRPr/>
              </a:pPr>
              <a:t>3</a:t>
            </a:fld>
            <a:endParaRPr lang="nl-NL"/>
          </a:p>
        </p:txBody>
      </p:sp>
    </p:spTree>
    <p:extLst>
      <p:ext uri="{BB962C8B-B14F-4D97-AF65-F5344CB8AC3E}">
        <p14:creationId xmlns:p14="http://schemas.microsoft.com/office/powerpoint/2010/main" val="13183974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dirty="0" smtClean="0"/>
              <a:t>Julia heeft vorig jaar een alternatieve opdracht met een “levende conceptmap” gedaan.</a:t>
            </a:r>
            <a:r>
              <a:rPr lang="nl-NL" baseline="0" dirty="0" smtClean="0"/>
              <a:t> Hierbij kregen alle studenten een bordje met sleutelwoorden van het experiment en moesten ze zelf definities en verbanden definiëren</a:t>
            </a:r>
            <a:r>
              <a:rPr lang="nl-NL" baseline="0" smtClean="0"/>
              <a:t>. </a:t>
            </a:r>
            <a:endParaRPr lang="nl-NL" dirty="0"/>
          </a:p>
        </p:txBody>
      </p:sp>
      <p:sp>
        <p:nvSpPr>
          <p:cNvPr id="4" name="Slide Number Placeholder 3"/>
          <p:cNvSpPr>
            <a:spLocks noGrp="1"/>
          </p:cNvSpPr>
          <p:nvPr>
            <p:ph type="sldNum" sz="quarter" idx="10"/>
          </p:nvPr>
        </p:nvSpPr>
        <p:spPr/>
        <p:txBody>
          <a:bodyPr/>
          <a:lstStyle/>
          <a:p>
            <a:pPr>
              <a:defRPr/>
            </a:pPr>
            <a:fld id="{C0B26FD5-B355-4320-A675-6336E91302E4}" type="slidenum">
              <a:rPr lang="nl-NL" smtClean="0"/>
              <a:pPr>
                <a:defRPr/>
              </a:pPr>
              <a:t>4</a:t>
            </a:fld>
            <a:endParaRPr lang="nl-NL"/>
          </a:p>
        </p:txBody>
      </p:sp>
    </p:spTree>
    <p:extLst>
      <p:ext uri="{BB962C8B-B14F-4D97-AF65-F5344CB8AC3E}">
        <p14:creationId xmlns:p14="http://schemas.microsoft.com/office/powerpoint/2010/main" val="18186557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NL" dirty="0"/>
          </a:p>
        </p:txBody>
      </p:sp>
      <p:sp>
        <p:nvSpPr>
          <p:cNvPr id="4" name="Slide Number Placeholder 3"/>
          <p:cNvSpPr>
            <a:spLocks noGrp="1"/>
          </p:cNvSpPr>
          <p:nvPr>
            <p:ph type="sldNum" sz="quarter" idx="10"/>
          </p:nvPr>
        </p:nvSpPr>
        <p:spPr/>
        <p:txBody>
          <a:bodyPr/>
          <a:lstStyle/>
          <a:p>
            <a:pPr>
              <a:defRPr/>
            </a:pPr>
            <a:fld id="{C0B26FD5-B355-4320-A675-6336E91302E4}" type="slidenum">
              <a:rPr lang="nl-NL" smtClean="0"/>
              <a:pPr>
                <a:defRPr/>
              </a:pPr>
              <a:t>6</a:t>
            </a:fld>
            <a:endParaRPr lang="nl-NL"/>
          </a:p>
        </p:txBody>
      </p:sp>
    </p:spTree>
    <p:extLst>
      <p:ext uri="{BB962C8B-B14F-4D97-AF65-F5344CB8AC3E}">
        <p14:creationId xmlns:p14="http://schemas.microsoft.com/office/powerpoint/2010/main" val="15828802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NL" dirty="0"/>
          </a:p>
        </p:txBody>
      </p:sp>
      <p:sp>
        <p:nvSpPr>
          <p:cNvPr id="4" name="Slide Number Placeholder 3"/>
          <p:cNvSpPr>
            <a:spLocks noGrp="1"/>
          </p:cNvSpPr>
          <p:nvPr>
            <p:ph type="sldNum" sz="quarter" idx="10"/>
          </p:nvPr>
        </p:nvSpPr>
        <p:spPr/>
        <p:txBody>
          <a:bodyPr/>
          <a:lstStyle/>
          <a:p>
            <a:pPr>
              <a:defRPr/>
            </a:pPr>
            <a:fld id="{C0B26FD5-B355-4320-A675-6336E91302E4}" type="slidenum">
              <a:rPr lang="nl-NL" smtClean="0"/>
              <a:pPr>
                <a:defRPr/>
              </a:pPr>
              <a:t>7</a:t>
            </a:fld>
            <a:endParaRPr lang="nl-NL"/>
          </a:p>
        </p:txBody>
      </p:sp>
    </p:spTree>
    <p:extLst>
      <p:ext uri="{BB962C8B-B14F-4D97-AF65-F5344CB8AC3E}">
        <p14:creationId xmlns:p14="http://schemas.microsoft.com/office/powerpoint/2010/main" val="27351713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dirty="0" smtClean="0"/>
              <a:t>Studenten</a:t>
            </a:r>
            <a:r>
              <a:rPr lang="nl-NL" baseline="0" dirty="0" smtClean="0"/>
              <a:t> hebben met kaders hulp gekregen bij het lezen van Dull. Het is een erg lastig artikel, en studenten hoeven het niet tot in detail te begrijpen, maar gebruiken het als EB voor in hun verslag. Dull gebruikt namelijk dezelfde methode als bij het practicum (maar dan met de ER receptor ipv de GR receptor), dit zijn wel receptoren van dezelfde familie. </a:t>
            </a:r>
          </a:p>
          <a:p>
            <a:endParaRPr lang="nl-NL" baseline="0" dirty="0" smtClean="0"/>
          </a:p>
          <a:p>
            <a:r>
              <a:rPr lang="nl-NL" baseline="0" dirty="0" smtClean="0"/>
              <a:t>Het is geen leerdoel van dit verslag, maar het kan wel nuttig zijn studenten hier mee te geven dat je soms artikelen als achtergrond informatie gebruikt en dan alleen de relevante informatie eruit moet kunnen selecteren. Bijvoorbeeld later bij de miniscriptie. Nu hebben we ze daar nog een beetje mee op weg geholpen. </a:t>
            </a:r>
          </a:p>
          <a:p>
            <a:endParaRPr lang="nl-NL" baseline="0" dirty="0" smtClean="0"/>
          </a:p>
        </p:txBody>
      </p:sp>
      <p:sp>
        <p:nvSpPr>
          <p:cNvPr id="4" name="Slide Number Placeholder 3"/>
          <p:cNvSpPr>
            <a:spLocks noGrp="1"/>
          </p:cNvSpPr>
          <p:nvPr>
            <p:ph type="sldNum" sz="quarter" idx="10"/>
          </p:nvPr>
        </p:nvSpPr>
        <p:spPr/>
        <p:txBody>
          <a:bodyPr/>
          <a:lstStyle/>
          <a:p>
            <a:pPr>
              <a:defRPr/>
            </a:pPr>
            <a:fld id="{C0B26FD5-B355-4320-A675-6336E91302E4}" type="slidenum">
              <a:rPr lang="nl-NL" smtClean="0"/>
              <a:pPr>
                <a:defRPr/>
              </a:pPr>
              <a:t>11</a:t>
            </a:fld>
            <a:endParaRPr lang="nl-NL"/>
          </a:p>
        </p:txBody>
      </p:sp>
    </p:spTree>
    <p:extLst>
      <p:ext uri="{BB962C8B-B14F-4D97-AF65-F5344CB8AC3E}">
        <p14:creationId xmlns:p14="http://schemas.microsoft.com/office/powerpoint/2010/main" val="11538640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nl-NL"/>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nl-NL"/>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nl-NL"/>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AD60D66D-536F-4C3E-868A-369EB7EA3579}"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NL"/>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nl-NL"/>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99B61B90-702E-4386-9021-A5F7431F43C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nl-NL"/>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nl-NL"/>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8F2F76EE-2724-4668-8E36-932B6D26514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NL"/>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nl-NL"/>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909095E7-A913-4B74-B580-ED764802BE5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nl-N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nl-NL"/>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3F07AF83-C812-407C-851C-797E0D8CAC6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NL"/>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nl-NL"/>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1EA6FF13-6118-4C9E-9170-F2AD68D039D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nl-N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nl-NL"/>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5B2D6D6E-E88D-487B-8F8E-6E6C8E66304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NL"/>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nl-NL"/>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003ACE52-9C0E-4FC0-8910-20ADB2BD851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nl-NL"/>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6236B2CD-91CC-4368-A9AC-74FFDCF0A46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nl-NL"/>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nl-NL"/>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D335DA9D-E9DF-4E76-92A4-DE144B024106}"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nl-NL"/>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nl-NL"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nl-NL"/>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80120AD5-EF1A-43B5-ACF9-8302375C928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65000">
              <a:schemeClr val="bg2">
                <a:lumMod val="75000"/>
                <a:alpha val="90000"/>
              </a:schemeClr>
            </a:gs>
            <a:gs pos="87000">
              <a:schemeClr val="bg2">
                <a:lumMod val="90000"/>
              </a:schemeClr>
            </a:gs>
            <a:gs pos="92000">
              <a:schemeClr val="bg1"/>
            </a:gs>
          </a:gsLst>
          <a:lin ang="5400000" scaled="0"/>
          <a:tileRect/>
        </a:gra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nl-NL"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smtClean="0"/>
          </a:p>
        </p:txBody>
      </p:sp>
      <p:grpSp>
        <p:nvGrpSpPr>
          <p:cNvPr id="1028" name="Group 11"/>
          <p:cNvGrpSpPr>
            <a:grpSpLocks/>
          </p:cNvGrpSpPr>
          <p:nvPr/>
        </p:nvGrpSpPr>
        <p:grpSpPr bwMode="auto">
          <a:xfrm>
            <a:off x="3101975" y="6230938"/>
            <a:ext cx="2941638" cy="557212"/>
            <a:chOff x="3100662" y="6230886"/>
            <a:chExt cx="2942678" cy="557806"/>
          </a:xfrm>
        </p:grpSpPr>
        <p:sp>
          <p:nvSpPr>
            <p:cNvPr id="8" name="TextBox 7"/>
            <p:cNvSpPr txBox="1"/>
            <p:nvPr userDrawn="1"/>
          </p:nvSpPr>
          <p:spPr bwMode="auto">
            <a:xfrm>
              <a:off x="3100662" y="6512173"/>
              <a:ext cx="2942678" cy="276519"/>
            </a:xfrm>
            <a:prstGeom prst="rect">
              <a:avLst/>
            </a:prstGeom>
            <a:noFill/>
          </p:spPr>
          <p:txBody>
            <a:bodyPr>
              <a:spAutoFit/>
            </a:bodyPr>
            <a:lstStyle/>
            <a:p>
              <a:pPr algn="ctr" fontAlgn="auto">
                <a:spcBef>
                  <a:spcPts val="0"/>
                </a:spcBef>
                <a:spcAft>
                  <a:spcPts val="0"/>
                </a:spcAft>
                <a:defRPr/>
              </a:pPr>
              <a:r>
                <a:rPr lang="en-US" sz="1200" b="1" cap="small">
                  <a:latin typeface="Verdana" pitchFamily="34" charset="0"/>
                  <a:cs typeface="Times New Roman" pitchFamily="18" charset="0"/>
                </a:rPr>
                <a:t>Academische Basisvaardigheden</a:t>
              </a:r>
              <a:endParaRPr lang="nl-NL" sz="1200" b="1" cap="small">
                <a:latin typeface="Verdana" pitchFamily="34" charset="0"/>
                <a:cs typeface="Times New Roman" pitchFamily="18" charset="0"/>
              </a:endParaRPr>
            </a:p>
          </p:txBody>
        </p:sp>
        <p:pic>
          <p:nvPicPr>
            <p:cNvPr id="1031" name="Picture 4"/>
            <p:cNvPicPr>
              <a:picLocks noChangeAspect="1" noChangeArrowheads="1"/>
            </p:cNvPicPr>
            <p:nvPr userDrawn="1"/>
          </p:nvPicPr>
          <p:blipFill>
            <a:blip r:embed="rId13" cstate="print"/>
            <a:srcRect/>
            <a:stretch>
              <a:fillRect/>
            </a:stretch>
          </p:blipFill>
          <p:spPr bwMode="auto">
            <a:xfrm>
              <a:off x="4413340" y="6230886"/>
              <a:ext cx="317320" cy="327618"/>
            </a:xfrm>
            <a:prstGeom prst="rect">
              <a:avLst/>
            </a:prstGeom>
            <a:noFill/>
            <a:ln w="9525">
              <a:noFill/>
              <a:miter lim="800000"/>
              <a:headEnd/>
              <a:tailEnd/>
            </a:ln>
          </p:spPr>
        </p:pic>
      </p:grpSp>
      <p:sp>
        <p:nvSpPr>
          <p:cNvPr id="11" name="TextBox 10"/>
          <p:cNvSpPr txBox="1"/>
          <p:nvPr/>
        </p:nvSpPr>
        <p:spPr>
          <a:xfrm>
            <a:off x="6629400" y="6223000"/>
            <a:ext cx="2374900" cy="600075"/>
          </a:xfrm>
          <a:prstGeom prst="rect">
            <a:avLst/>
          </a:prstGeom>
          <a:noFill/>
        </p:spPr>
        <p:txBody>
          <a:bodyPr>
            <a:spAutoFit/>
          </a:bodyPr>
          <a:lstStyle/>
          <a:p>
            <a:pPr fontAlgn="auto">
              <a:spcBef>
                <a:spcPts val="0"/>
              </a:spcBef>
              <a:spcAft>
                <a:spcPts val="0"/>
              </a:spcAft>
              <a:defRPr/>
            </a:pPr>
            <a:r>
              <a:rPr lang="en-US" sz="1100" b="1" cap="small">
                <a:latin typeface="Verdana" pitchFamily="34" charset="0"/>
                <a:cs typeface="Times New Roman" pitchFamily="18" charset="0"/>
              </a:rPr>
              <a:t>Biologie</a:t>
            </a:r>
          </a:p>
          <a:p>
            <a:pPr fontAlgn="auto">
              <a:spcBef>
                <a:spcPts val="0"/>
              </a:spcBef>
              <a:spcAft>
                <a:spcPts val="0"/>
              </a:spcAft>
              <a:defRPr/>
            </a:pPr>
            <a:r>
              <a:rPr lang="en-US" sz="1100" b="1" cap="small">
                <a:latin typeface="Verdana" pitchFamily="34" charset="0"/>
                <a:cs typeface="Times New Roman" pitchFamily="18" charset="0"/>
              </a:rPr>
              <a:t>Bio-medische wetenschappen</a:t>
            </a:r>
          </a:p>
          <a:p>
            <a:pPr fontAlgn="auto">
              <a:spcBef>
                <a:spcPts val="0"/>
              </a:spcBef>
              <a:spcAft>
                <a:spcPts val="0"/>
              </a:spcAft>
              <a:defRPr/>
            </a:pPr>
            <a:r>
              <a:rPr lang="en-US" sz="1100" b="1" cap="small">
                <a:latin typeface="Verdana" pitchFamily="34" charset="0"/>
                <a:cs typeface="Times New Roman" pitchFamily="18" charset="0"/>
              </a:rPr>
              <a:t>Psychobiologie</a:t>
            </a:r>
            <a:endParaRPr lang="nl-NL" sz="1050" b="1" cap="small">
              <a:latin typeface="Verdana" pitchFamily="34" charset="0"/>
              <a:cs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3928" r:id="rId1"/>
    <p:sldLayoutId id="2147483929" r:id="rId2"/>
    <p:sldLayoutId id="2147483930" r:id="rId3"/>
    <p:sldLayoutId id="2147483931" r:id="rId4"/>
    <p:sldLayoutId id="2147483932" r:id="rId5"/>
    <p:sldLayoutId id="2147483933" r:id="rId6"/>
    <p:sldLayoutId id="2147483934" r:id="rId7"/>
    <p:sldLayoutId id="2147483935" r:id="rId8"/>
    <p:sldLayoutId id="2147483936" r:id="rId9"/>
    <p:sldLayoutId id="2147483937" r:id="rId10"/>
    <p:sldLayoutId id="2147483938" r:id="rId11"/>
  </p:sldLayoutIdLst>
  <p:txStyles>
    <p:titleStyle>
      <a:lvl1pPr algn="ctr" rtl="0" eaLnBrk="0" fontAlgn="base" hangingPunct="0">
        <a:spcBef>
          <a:spcPct val="0"/>
        </a:spcBef>
        <a:spcAft>
          <a:spcPct val="0"/>
        </a:spcAft>
        <a:defRPr sz="4400" b="1" kern="1200">
          <a:solidFill>
            <a:schemeClr val="tx1"/>
          </a:solidFill>
          <a:latin typeface="+mj-lt"/>
          <a:ea typeface="+mj-ea"/>
          <a:cs typeface="+mj-cs"/>
        </a:defRPr>
      </a:lvl1pPr>
      <a:lvl2pPr algn="ctr" rtl="0" eaLnBrk="0" fontAlgn="base" hangingPunct="0">
        <a:spcBef>
          <a:spcPct val="0"/>
        </a:spcBef>
        <a:spcAft>
          <a:spcPct val="0"/>
        </a:spcAft>
        <a:defRPr sz="4400" b="1">
          <a:solidFill>
            <a:schemeClr val="tx1"/>
          </a:solidFill>
          <a:latin typeface="Calibri" pitchFamily="34" charset="0"/>
        </a:defRPr>
      </a:lvl2pPr>
      <a:lvl3pPr algn="ctr" rtl="0" eaLnBrk="0" fontAlgn="base" hangingPunct="0">
        <a:spcBef>
          <a:spcPct val="0"/>
        </a:spcBef>
        <a:spcAft>
          <a:spcPct val="0"/>
        </a:spcAft>
        <a:defRPr sz="4400" b="1">
          <a:solidFill>
            <a:schemeClr val="tx1"/>
          </a:solidFill>
          <a:latin typeface="Calibri" pitchFamily="34" charset="0"/>
        </a:defRPr>
      </a:lvl3pPr>
      <a:lvl4pPr algn="ctr" rtl="0" eaLnBrk="0" fontAlgn="base" hangingPunct="0">
        <a:spcBef>
          <a:spcPct val="0"/>
        </a:spcBef>
        <a:spcAft>
          <a:spcPct val="0"/>
        </a:spcAft>
        <a:defRPr sz="4400" b="1">
          <a:solidFill>
            <a:schemeClr val="tx1"/>
          </a:solidFill>
          <a:latin typeface="Calibri" pitchFamily="34" charset="0"/>
        </a:defRPr>
      </a:lvl4pPr>
      <a:lvl5pPr algn="ctr" rtl="0" eaLnBrk="0" fontAlgn="base" hangingPunct="0">
        <a:spcBef>
          <a:spcPct val="0"/>
        </a:spcBef>
        <a:spcAft>
          <a:spcPct val="0"/>
        </a:spcAft>
        <a:defRPr sz="4400" b="1">
          <a:solidFill>
            <a:schemeClr val="tx1"/>
          </a:solidFill>
          <a:latin typeface="Calibri" pitchFamily="34" charset="0"/>
        </a:defRPr>
      </a:lvl5pPr>
      <a:lvl6pPr marL="457200" algn="ctr" rtl="0" eaLnBrk="1" fontAlgn="base" hangingPunct="1">
        <a:spcBef>
          <a:spcPct val="0"/>
        </a:spcBef>
        <a:spcAft>
          <a:spcPct val="0"/>
        </a:spcAft>
        <a:defRPr sz="4400" b="1">
          <a:solidFill>
            <a:schemeClr val="tx1"/>
          </a:solidFill>
          <a:latin typeface="Calibri" pitchFamily="34" charset="0"/>
        </a:defRPr>
      </a:lvl6pPr>
      <a:lvl7pPr marL="914400" algn="ctr" rtl="0" eaLnBrk="1" fontAlgn="base" hangingPunct="1">
        <a:spcBef>
          <a:spcPct val="0"/>
        </a:spcBef>
        <a:spcAft>
          <a:spcPct val="0"/>
        </a:spcAft>
        <a:defRPr sz="4400" b="1">
          <a:solidFill>
            <a:schemeClr val="tx1"/>
          </a:solidFill>
          <a:latin typeface="Calibri" pitchFamily="34" charset="0"/>
        </a:defRPr>
      </a:lvl7pPr>
      <a:lvl8pPr marL="1371600" algn="ctr" rtl="0" eaLnBrk="1" fontAlgn="base" hangingPunct="1">
        <a:spcBef>
          <a:spcPct val="0"/>
        </a:spcBef>
        <a:spcAft>
          <a:spcPct val="0"/>
        </a:spcAft>
        <a:defRPr sz="4400" b="1">
          <a:solidFill>
            <a:schemeClr val="tx1"/>
          </a:solidFill>
          <a:latin typeface="Calibri" pitchFamily="34" charset="0"/>
        </a:defRPr>
      </a:lvl8pPr>
      <a:lvl9pPr marL="1828800" algn="ctr" rtl="0" eaLnBrk="1" fontAlgn="base" hangingPunct="1">
        <a:spcBef>
          <a:spcPct val="0"/>
        </a:spcBef>
        <a:spcAft>
          <a:spcPct val="0"/>
        </a:spcAft>
        <a:defRPr sz="4400" b="1">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b="1"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b="1"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b="1"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b="1"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b="1"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nl-NL" dirty="0" smtClean="0"/>
              <a:t>Het </a:t>
            </a:r>
            <a:r>
              <a:rPr lang="nl-NL" dirty="0" err="1" smtClean="0"/>
              <a:t>gestresste</a:t>
            </a:r>
            <a:r>
              <a:rPr lang="nl-NL" dirty="0" smtClean="0"/>
              <a:t> brein</a:t>
            </a:r>
            <a:endParaRPr lang="nl-NL" dirty="0"/>
          </a:p>
        </p:txBody>
      </p:sp>
      <p:sp>
        <p:nvSpPr>
          <p:cNvPr id="5" name="Text Placeholder 4"/>
          <p:cNvSpPr>
            <a:spLocks noGrp="1"/>
          </p:cNvSpPr>
          <p:nvPr>
            <p:ph type="body" idx="1"/>
          </p:nvPr>
        </p:nvSpPr>
        <p:spPr/>
        <p:txBody>
          <a:bodyPr/>
          <a:lstStyle/>
          <a:p>
            <a:r>
              <a:rPr lang="nl-NL" dirty="0" smtClean="0"/>
              <a:t>Onderzoeksverslag en practicum celbiologie</a:t>
            </a:r>
            <a:endParaRPr lang="nl-NL" dirty="0"/>
          </a:p>
        </p:txBody>
      </p:sp>
    </p:spTree>
    <p:extLst>
      <p:ext uri="{BB962C8B-B14F-4D97-AF65-F5344CB8AC3E}">
        <p14:creationId xmlns:p14="http://schemas.microsoft.com/office/powerpoint/2010/main" val="5424634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a:t>
            </a:r>
            <a:r>
              <a:rPr lang="en-US" dirty="0" err="1" smtClean="0"/>
              <a:t>voor</a:t>
            </a:r>
            <a:r>
              <a:rPr lang="en-US" dirty="0" smtClean="0"/>
              <a:t> </a:t>
            </a:r>
            <a:r>
              <a:rPr lang="en-US" dirty="0" err="1" smtClean="0"/>
              <a:t>wg</a:t>
            </a:r>
            <a:r>
              <a:rPr lang="en-US" dirty="0" smtClean="0"/>
              <a:t> 14</a:t>
            </a:r>
            <a:endParaRPr lang="nl-NL" dirty="0"/>
          </a:p>
        </p:txBody>
      </p:sp>
      <p:sp>
        <p:nvSpPr>
          <p:cNvPr id="3" name="Content Placeholder 2"/>
          <p:cNvSpPr>
            <a:spLocks noGrp="1"/>
          </p:cNvSpPr>
          <p:nvPr>
            <p:ph idx="1"/>
          </p:nvPr>
        </p:nvSpPr>
        <p:spPr>
          <a:xfrm>
            <a:off x="457200" y="1600200"/>
            <a:ext cx="8229600" cy="5029200"/>
          </a:xfrm>
        </p:spPr>
        <p:txBody>
          <a:bodyPr>
            <a:normAutofit/>
          </a:bodyPr>
          <a:lstStyle/>
          <a:p>
            <a:r>
              <a:rPr lang="en-US" dirty="0" err="1" smtClean="0"/>
              <a:t>Maken</a:t>
            </a:r>
            <a:r>
              <a:rPr lang="en-US" dirty="0" smtClean="0"/>
              <a:t> TO </a:t>
            </a:r>
            <a:r>
              <a:rPr lang="en-US" dirty="0" err="1" smtClean="0"/>
              <a:t>wg</a:t>
            </a:r>
            <a:r>
              <a:rPr lang="en-US" dirty="0" smtClean="0"/>
              <a:t> 14:</a:t>
            </a:r>
          </a:p>
          <a:p>
            <a:pPr lvl="1"/>
            <a:r>
              <a:rPr lang="en-US" dirty="0" err="1" smtClean="0"/>
              <a:t>Lezen</a:t>
            </a:r>
            <a:r>
              <a:rPr lang="en-US" dirty="0" smtClean="0"/>
              <a:t> </a:t>
            </a:r>
            <a:r>
              <a:rPr lang="en-US" dirty="0" err="1" smtClean="0"/>
              <a:t>onderzoeksartikel</a:t>
            </a:r>
            <a:r>
              <a:rPr lang="en-US" dirty="0" smtClean="0"/>
              <a:t> </a:t>
            </a:r>
            <a:r>
              <a:rPr lang="en-US" b="0" dirty="0" smtClean="0"/>
              <a:t>Dull </a:t>
            </a:r>
            <a:r>
              <a:rPr lang="en-US" b="0" i="1" dirty="0" smtClean="0"/>
              <a:t>et al</a:t>
            </a:r>
            <a:r>
              <a:rPr lang="en-US" b="0" dirty="0" smtClean="0"/>
              <a:t>. (2013)</a:t>
            </a:r>
          </a:p>
          <a:p>
            <a:pPr marL="457200" lvl="1" indent="0">
              <a:buNone/>
            </a:pPr>
            <a:r>
              <a:rPr lang="en-US" b="0" dirty="0" smtClean="0"/>
              <a:t>Lees </a:t>
            </a:r>
            <a:r>
              <a:rPr lang="en-US" b="0" dirty="0" err="1" smtClean="0"/>
              <a:t>goed</a:t>
            </a:r>
            <a:r>
              <a:rPr lang="en-US" b="0" dirty="0" smtClean="0"/>
              <a:t> de </a:t>
            </a:r>
            <a:r>
              <a:rPr lang="en-US" b="0" dirty="0" err="1" smtClean="0"/>
              <a:t>instructies</a:t>
            </a:r>
            <a:r>
              <a:rPr lang="en-US" b="0" dirty="0" smtClean="0"/>
              <a:t> in de TO</a:t>
            </a:r>
          </a:p>
          <a:p>
            <a:pPr marL="457200" lvl="1" indent="0">
              <a:buNone/>
            </a:pPr>
            <a:r>
              <a:rPr lang="en-US" dirty="0" smtClean="0"/>
              <a:t>- </a:t>
            </a:r>
            <a:r>
              <a:rPr lang="en-US" dirty="0" err="1" smtClean="0"/>
              <a:t>Formuleren</a:t>
            </a:r>
            <a:r>
              <a:rPr lang="en-US" dirty="0" smtClean="0"/>
              <a:t> </a:t>
            </a:r>
            <a:r>
              <a:rPr lang="en-US" dirty="0" err="1"/>
              <a:t>onderzoeksvragen</a:t>
            </a:r>
            <a:r>
              <a:rPr lang="en-US" b="0" dirty="0"/>
              <a:t> </a:t>
            </a:r>
            <a:r>
              <a:rPr lang="en-US" b="0" dirty="0" err="1"/>
              <a:t>voor</a:t>
            </a:r>
            <a:r>
              <a:rPr lang="en-US" b="0" dirty="0"/>
              <a:t> </a:t>
            </a:r>
            <a:r>
              <a:rPr lang="en-US" b="0" dirty="0" err="1"/>
              <a:t>onderzoeksverslag</a:t>
            </a:r>
            <a:r>
              <a:rPr lang="en-US" b="0" dirty="0"/>
              <a:t> (over practicum </a:t>
            </a:r>
            <a:r>
              <a:rPr lang="en-US" b="0" dirty="0" err="1"/>
              <a:t>celbiologie</a:t>
            </a:r>
            <a:r>
              <a:rPr lang="en-US" b="0" dirty="0"/>
              <a:t>).</a:t>
            </a:r>
          </a:p>
          <a:p>
            <a:pPr marL="457200" lvl="1" indent="0">
              <a:buNone/>
            </a:pPr>
            <a:endParaRPr lang="en-US" b="0" dirty="0"/>
          </a:p>
          <a:p>
            <a:pPr marL="457200" lvl="1" indent="0">
              <a:buNone/>
            </a:pPr>
            <a:endParaRPr lang="en-US" b="0" dirty="0" smtClean="0"/>
          </a:p>
          <a:p>
            <a:pPr marL="457200" lvl="1" indent="0">
              <a:buNone/>
            </a:pPr>
            <a:endParaRPr lang="en-US" b="0" dirty="0"/>
          </a:p>
          <a:p>
            <a:endParaRPr lang="en-US" b="0" dirty="0" smtClean="0"/>
          </a:p>
        </p:txBody>
      </p:sp>
    </p:spTree>
    <p:extLst>
      <p:ext uri="{BB962C8B-B14F-4D97-AF65-F5344CB8AC3E}">
        <p14:creationId xmlns:p14="http://schemas.microsoft.com/office/powerpoint/2010/main" val="1091037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Leesrichting </a:t>
            </a:r>
            <a:r>
              <a:rPr lang="nl-NL" dirty="0" err="1" smtClean="0"/>
              <a:t>Dull</a:t>
            </a:r>
            <a:endParaRPr lang="nl-NL" dirty="0"/>
          </a:p>
        </p:txBody>
      </p:sp>
      <p:sp>
        <p:nvSpPr>
          <p:cNvPr id="3" name="Content Placeholder 2"/>
          <p:cNvSpPr>
            <a:spLocks noGrp="1"/>
          </p:cNvSpPr>
          <p:nvPr>
            <p:ph idx="1"/>
          </p:nvPr>
        </p:nvSpPr>
        <p:spPr/>
        <p:txBody>
          <a:bodyPr/>
          <a:lstStyle/>
          <a:p>
            <a:pPr marL="342900" lvl="1" indent="-342900">
              <a:buFont typeface="Arial" charset="0"/>
              <a:buChar char="•"/>
            </a:pPr>
            <a:r>
              <a:rPr lang="en-US" b="0" u="sng" dirty="0" err="1" smtClean="0"/>
              <a:t>dezelfde</a:t>
            </a:r>
            <a:r>
              <a:rPr lang="en-US" b="0" u="sng" dirty="0" smtClean="0"/>
              <a:t> </a:t>
            </a:r>
            <a:r>
              <a:rPr lang="en-US" b="0" u="sng" dirty="0" err="1" smtClean="0"/>
              <a:t>methode</a:t>
            </a:r>
            <a:r>
              <a:rPr lang="en-US" b="0" u="sng" dirty="0" smtClean="0"/>
              <a:t> </a:t>
            </a:r>
            <a:r>
              <a:rPr lang="en-US" b="0" dirty="0" err="1" smtClean="0"/>
              <a:t>als</a:t>
            </a:r>
            <a:r>
              <a:rPr lang="en-US" b="0" dirty="0" smtClean="0"/>
              <a:t> </a:t>
            </a:r>
            <a:r>
              <a:rPr lang="en-US" b="0" dirty="0" err="1" smtClean="0"/>
              <a:t>bij</a:t>
            </a:r>
            <a:r>
              <a:rPr lang="en-US" b="0" smtClean="0"/>
              <a:t> practicum</a:t>
            </a:r>
            <a:r>
              <a:rPr lang="en-US" b="0" dirty="0" smtClean="0"/>
              <a:t>.</a:t>
            </a:r>
          </a:p>
          <a:p>
            <a:pPr marL="342900" lvl="1" indent="-342900">
              <a:buFont typeface="Arial" charset="0"/>
              <a:buChar char="•"/>
            </a:pPr>
            <a:endParaRPr lang="en-US" b="0" dirty="0"/>
          </a:p>
          <a:p>
            <a:pPr marL="342900" lvl="1" indent="-342900">
              <a:buFont typeface="Arial" charset="0"/>
              <a:buChar char="•"/>
            </a:pPr>
            <a:endParaRPr lang="en-US" b="0" dirty="0"/>
          </a:p>
        </p:txBody>
      </p:sp>
      <p:pic>
        <p:nvPicPr>
          <p:cNvPr id="102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10044" t="24352" r="4450" b="12677"/>
          <a:stretch/>
        </p:blipFill>
        <p:spPr bwMode="auto">
          <a:xfrm>
            <a:off x="685800" y="2667000"/>
            <a:ext cx="7543800" cy="312359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31669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smtClean="0"/>
              <a:t>Onderzoeksverslag: </a:t>
            </a:r>
            <a:br>
              <a:rPr lang="nl-NL" dirty="0" smtClean="0"/>
            </a:br>
            <a:r>
              <a:rPr lang="nl-NL" dirty="0" smtClean="0"/>
              <a:t>practicum celbiologie</a:t>
            </a:r>
            <a:endParaRPr lang="nl-NL" dirty="0"/>
          </a:p>
        </p:txBody>
      </p:sp>
      <p:sp>
        <p:nvSpPr>
          <p:cNvPr id="3" name="Content Placeholder 2"/>
          <p:cNvSpPr>
            <a:spLocks noGrp="1"/>
          </p:cNvSpPr>
          <p:nvPr>
            <p:ph idx="1"/>
          </p:nvPr>
        </p:nvSpPr>
        <p:spPr/>
        <p:txBody>
          <a:bodyPr/>
          <a:lstStyle/>
          <a:p>
            <a:pPr marL="0" indent="0" algn="ctr">
              <a:buNone/>
            </a:pPr>
            <a:endParaRPr lang="nl-NL" dirty="0" smtClean="0"/>
          </a:p>
          <a:p>
            <a:pPr marL="0" indent="0" algn="ctr">
              <a:buNone/>
            </a:pPr>
            <a:r>
              <a:rPr lang="nl-NL" dirty="0" smtClean="0"/>
              <a:t>‘Het </a:t>
            </a:r>
            <a:r>
              <a:rPr lang="nl-NL" dirty="0" err="1" smtClean="0"/>
              <a:t>gestresste</a:t>
            </a:r>
            <a:r>
              <a:rPr lang="nl-NL" dirty="0" smtClean="0"/>
              <a:t> brein’</a:t>
            </a:r>
          </a:p>
          <a:p>
            <a:endParaRPr lang="nl-NL" b="0" dirty="0" smtClean="0"/>
          </a:p>
          <a:p>
            <a:r>
              <a:rPr lang="nl-NL" b="0" dirty="0" smtClean="0"/>
              <a:t>Effect van stress op celniveau</a:t>
            </a:r>
          </a:p>
        </p:txBody>
      </p:sp>
    </p:spTree>
    <p:extLst>
      <p:ext uri="{BB962C8B-B14F-4D97-AF65-F5344CB8AC3E}">
        <p14:creationId xmlns:p14="http://schemas.microsoft.com/office/powerpoint/2010/main" val="29302055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3" cstate="print"/>
          <a:srcRect b="6977"/>
          <a:stretch>
            <a:fillRect/>
          </a:stretch>
        </p:blipFill>
        <p:spPr bwMode="auto">
          <a:xfrm>
            <a:off x="6019800" y="1295400"/>
            <a:ext cx="3124200" cy="2499360"/>
          </a:xfrm>
          <a:prstGeom prst="rect">
            <a:avLst/>
          </a:prstGeom>
          <a:noFill/>
          <a:ln w="9525">
            <a:noFill/>
            <a:miter lim="800000"/>
            <a:headEnd/>
            <a:tailEnd/>
          </a:ln>
        </p:spPr>
      </p:pic>
      <p:sp>
        <p:nvSpPr>
          <p:cNvPr id="2" name="Title 1"/>
          <p:cNvSpPr>
            <a:spLocks noGrp="1"/>
          </p:cNvSpPr>
          <p:nvPr>
            <p:ph type="title"/>
          </p:nvPr>
        </p:nvSpPr>
        <p:spPr/>
        <p:txBody>
          <a:bodyPr/>
          <a:lstStyle/>
          <a:p>
            <a:r>
              <a:rPr lang="en-US" dirty="0" smtClean="0"/>
              <a:t>Stress en de HPA-as</a:t>
            </a:r>
            <a:endParaRPr lang="en-US" dirty="0"/>
          </a:p>
        </p:txBody>
      </p:sp>
      <p:pic>
        <p:nvPicPr>
          <p:cNvPr id="2050" name="Picture 2"/>
          <p:cNvPicPr>
            <a:picLocks noChangeAspect="1" noChangeArrowheads="1"/>
          </p:cNvPicPr>
          <p:nvPr/>
        </p:nvPicPr>
        <p:blipFill>
          <a:blip r:embed="rId4" cstate="print"/>
          <a:srcRect/>
          <a:stretch>
            <a:fillRect/>
          </a:stretch>
        </p:blipFill>
        <p:spPr bwMode="auto">
          <a:xfrm>
            <a:off x="177424" y="1752600"/>
            <a:ext cx="5897841" cy="4420920"/>
          </a:xfrm>
          <a:prstGeom prst="rect">
            <a:avLst/>
          </a:prstGeom>
          <a:noFill/>
          <a:ln w="9525">
            <a:noFill/>
            <a:miter lim="800000"/>
            <a:headEnd/>
            <a:tailEnd/>
          </a:ln>
        </p:spPr>
      </p:pic>
      <p:sp>
        <p:nvSpPr>
          <p:cNvPr id="6" name="Bliksemflits 5"/>
          <p:cNvSpPr/>
          <p:nvPr/>
        </p:nvSpPr>
        <p:spPr>
          <a:xfrm>
            <a:off x="381000" y="990600"/>
            <a:ext cx="914400" cy="1371600"/>
          </a:xfrm>
          <a:prstGeom prst="lightningBolt">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kstvak 6"/>
          <p:cNvSpPr txBox="1"/>
          <p:nvPr/>
        </p:nvSpPr>
        <p:spPr>
          <a:xfrm>
            <a:off x="838200" y="1295400"/>
            <a:ext cx="1143000" cy="381000"/>
          </a:xfrm>
          <a:prstGeom prst="rect">
            <a:avLst/>
          </a:prstGeom>
          <a:noFill/>
        </p:spPr>
        <p:txBody>
          <a:bodyPr wrap="square" rtlCol="0">
            <a:spAutoFit/>
          </a:bodyPr>
          <a:lstStyle/>
          <a:p>
            <a:pPr algn="ctr"/>
            <a:r>
              <a:rPr lang="en-US" b="1" dirty="0" smtClean="0">
                <a:latin typeface="+mj-lt"/>
              </a:rPr>
              <a:t>stressor</a:t>
            </a:r>
            <a:endParaRPr lang="en-US" b="1" dirty="0">
              <a:latin typeface="+mj-lt"/>
            </a:endParaRPr>
          </a:p>
        </p:txBody>
      </p:sp>
      <p:sp>
        <p:nvSpPr>
          <p:cNvPr id="3" name="PIJL-RECHTS 2"/>
          <p:cNvSpPr/>
          <p:nvPr/>
        </p:nvSpPr>
        <p:spPr>
          <a:xfrm>
            <a:off x="6075265" y="5638800"/>
            <a:ext cx="935135" cy="53472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 name="Tekstvak 4"/>
          <p:cNvSpPr txBox="1"/>
          <p:nvPr/>
        </p:nvSpPr>
        <p:spPr>
          <a:xfrm>
            <a:off x="7239000" y="5499501"/>
            <a:ext cx="1600200" cy="584775"/>
          </a:xfrm>
          <a:prstGeom prst="rect">
            <a:avLst/>
          </a:prstGeom>
          <a:noFill/>
        </p:spPr>
        <p:txBody>
          <a:bodyPr wrap="square" rtlCol="0">
            <a:spAutoFit/>
          </a:bodyPr>
          <a:lstStyle/>
          <a:p>
            <a:r>
              <a:rPr lang="nl-NL" sz="3200" dirty="0" smtClean="0"/>
              <a:t>GR/MR</a:t>
            </a:r>
            <a:endParaRPr lang="nl-NL" sz="3200" dirty="0"/>
          </a:p>
        </p:txBody>
      </p:sp>
    </p:spTree>
    <p:extLst>
      <p:ext uri="{BB962C8B-B14F-4D97-AF65-F5344CB8AC3E}">
        <p14:creationId xmlns:p14="http://schemas.microsoft.com/office/powerpoint/2010/main" val="1912920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HPA-as: chronische stress</a:t>
            </a:r>
            <a:endParaRPr lang="nl-NL" dirty="0"/>
          </a:p>
        </p:txBody>
      </p:sp>
      <p:sp>
        <p:nvSpPr>
          <p:cNvPr id="3" name="Content Placeholder 2"/>
          <p:cNvSpPr>
            <a:spLocks noGrp="1"/>
          </p:cNvSpPr>
          <p:nvPr>
            <p:ph idx="1"/>
          </p:nvPr>
        </p:nvSpPr>
        <p:spPr/>
        <p:txBody>
          <a:bodyPr/>
          <a:lstStyle/>
          <a:p>
            <a:r>
              <a:rPr lang="nl-NL" b="0" dirty="0" smtClean="0"/>
              <a:t>CORT+GR negatieve feedback HPA-as</a:t>
            </a:r>
          </a:p>
          <a:p>
            <a:pPr marL="0" indent="0">
              <a:buNone/>
            </a:pPr>
            <a:endParaRPr lang="nl-NL" b="0" dirty="0" smtClean="0">
              <a:sym typeface="Wingdings" panose="05000000000000000000" pitchFamily="2" charset="2"/>
            </a:endParaRPr>
          </a:p>
          <a:p>
            <a:r>
              <a:rPr lang="nl-NL" b="0" dirty="0" err="1" smtClean="0">
                <a:sym typeface="Wingdings" panose="05000000000000000000" pitchFamily="2" charset="2"/>
              </a:rPr>
              <a:t>Dysregulatie</a:t>
            </a:r>
            <a:r>
              <a:rPr lang="nl-NL" b="0" dirty="0" smtClean="0">
                <a:sym typeface="Wingdings" panose="05000000000000000000" pitchFamily="2" charset="2"/>
              </a:rPr>
              <a:t>: stress wordt niet geremd  chronische stress</a:t>
            </a:r>
          </a:p>
          <a:p>
            <a:endParaRPr lang="nl-NL" b="0" dirty="0" smtClean="0">
              <a:sym typeface="Wingdings" panose="05000000000000000000" pitchFamily="2" charset="2"/>
            </a:endParaRPr>
          </a:p>
          <a:p>
            <a:r>
              <a:rPr lang="nl-NL" b="0" dirty="0" smtClean="0">
                <a:sym typeface="Wingdings" panose="05000000000000000000" pitchFamily="2" charset="2"/>
              </a:rPr>
              <a:t>Aandoeningen gerelateerd met chronische stress/</a:t>
            </a:r>
            <a:r>
              <a:rPr lang="nl-NL" b="0" dirty="0" err="1" smtClean="0">
                <a:sym typeface="Wingdings" panose="05000000000000000000" pitchFamily="2" charset="2"/>
              </a:rPr>
              <a:t>dysregulatie</a:t>
            </a:r>
            <a:r>
              <a:rPr lang="nl-NL" b="0" dirty="0" smtClean="0">
                <a:sym typeface="Wingdings" panose="05000000000000000000" pitchFamily="2" charset="2"/>
              </a:rPr>
              <a:t> HPA-as: depressie, post-traumatisch stress syndroom (PTSS)</a:t>
            </a:r>
            <a:endParaRPr lang="nl-NL" b="0" dirty="0"/>
          </a:p>
        </p:txBody>
      </p:sp>
    </p:spTree>
    <p:extLst>
      <p:ext uri="{BB962C8B-B14F-4D97-AF65-F5344CB8AC3E}">
        <p14:creationId xmlns:p14="http://schemas.microsoft.com/office/powerpoint/2010/main" val="1496135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Stress in het brein: celniveau</a:t>
            </a:r>
            <a:endParaRPr lang="nl-NL" dirty="0"/>
          </a:p>
        </p:txBody>
      </p:sp>
      <p:sp>
        <p:nvSpPr>
          <p:cNvPr id="3" name="Content Placeholder 2"/>
          <p:cNvSpPr>
            <a:spLocks noGrp="1"/>
          </p:cNvSpPr>
          <p:nvPr>
            <p:ph idx="1"/>
          </p:nvPr>
        </p:nvSpPr>
        <p:spPr/>
        <p:txBody>
          <a:bodyPr/>
          <a:lstStyle/>
          <a:p>
            <a:r>
              <a:rPr lang="nl-NL" b="0" dirty="0" smtClean="0"/>
              <a:t>Bij stress: belangrijke rol GR</a:t>
            </a:r>
          </a:p>
          <a:p>
            <a:r>
              <a:rPr lang="nl-NL" b="0" dirty="0" smtClean="0"/>
              <a:t>GR is een </a:t>
            </a:r>
            <a:r>
              <a:rPr lang="nl-NL" dirty="0" smtClean="0"/>
              <a:t>transcriptiefactor:</a:t>
            </a:r>
            <a:endParaRPr lang="nl-NL" dirty="0"/>
          </a:p>
          <a:p>
            <a:pPr lvl="1"/>
            <a:r>
              <a:rPr lang="nl-NL" b="0" dirty="0" smtClean="0"/>
              <a:t>Bij activatie door CORT: translocatie naar de kern, bindt in kern aan DNA (GRE: </a:t>
            </a:r>
            <a:r>
              <a:rPr lang="nl-NL" b="0" dirty="0" err="1" smtClean="0"/>
              <a:t>Glucocorticoid</a:t>
            </a:r>
            <a:r>
              <a:rPr lang="nl-NL" b="0" dirty="0" smtClean="0"/>
              <a:t> </a:t>
            </a:r>
            <a:r>
              <a:rPr lang="nl-NL" b="0" dirty="0" err="1" smtClean="0"/>
              <a:t>Responsive</a:t>
            </a:r>
            <a:r>
              <a:rPr lang="nl-NL" b="0" dirty="0" smtClean="0"/>
              <a:t> Element)</a:t>
            </a:r>
          </a:p>
          <a:p>
            <a:pPr lvl="1"/>
            <a:r>
              <a:rPr lang="nl-NL" b="0" dirty="0" smtClean="0"/>
              <a:t>Binding GR aan DNA: regulatie van transcriptie (activatie of repressie)</a:t>
            </a:r>
          </a:p>
          <a:p>
            <a:pPr lvl="1"/>
            <a:r>
              <a:rPr lang="nl-NL" b="0" dirty="0" smtClean="0"/>
              <a:t>Dus daarmee regulatie van eiwitten.</a:t>
            </a:r>
          </a:p>
          <a:p>
            <a:pPr lvl="1"/>
            <a:endParaRPr lang="nl-NL" b="0" dirty="0" smtClean="0"/>
          </a:p>
        </p:txBody>
      </p:sp>
    </p:spTree>
    <p:extLst>
      <p:ext uri="{BB962C8B-B14F-4D97-AF65-F5344CB8AC3E}">
        <p14:creationId xmlns:p14="http://schemas.microsoft.com/office/powerpoint/2010/main" val="108613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smtClean="0"/>
              <a:t>GR in de cel: </a:t>
            </a:r>
            <a:br>
              <a:rPr lang="nl-NL" dirty="0" smtClean="0"/>
            </a:br>
            <a:r>
              <a:rPr lang="nl-NL" dirty="0" smtClean="0"/>
              <a:t>practicum celbiologie</a:t>
            </a:r>
            <a:endParaRPr lang="nl-NL" dirty="0"/>
          </a:p>
        </p:txBody>
      </p:sp>
      <p:sp>
        <p:nvSpPr>
          <p:cNvPr id="3" name="Content Placeholder 2"/>
          <p:cNvSpPr>
            <a:spLocks noGrp="1"/>
          </p:cNvSpPr>
          <p:nvPr>
            <p:ph idx="1"/>
          </p:nvPr>
        </p:nvSpPr>
        <p:spPr/>
        <p:txBody>
          <a:bodyPr>
            <a:normAutofit fontScale="92500" lnSpcReduction="10000"/>
          </a:bodyPr>
          <a:lstStyle/>
          <a:p>
            <a:r>
              <a:rPr lang="nl-NL" b="0" dirty="0" smtClean="0"/>
              <a:t>DNA construct (plasmide) maken: </a:t>
            </a:r>
            <a:r>
              <a:rPr lang="nl-NL" b="0" dirty="0" err="1" smtClean="0"/>
              <a:t>hGR</a:t>
            </a:r>
            <a:r>
              <a:rPr lang="nl-NL" b="0" dirty="0" smtClean="0"/>
              <a:t> (humaan) met EGFP (fluorescerend eiwit, licht groen op onder fluorescentiemicroscoop)</a:t>
            </a:r>
          </a:p>
          <a:p>
            <a:r>
              <a:rPr lang="nl-NL" b="0" dirty="0" err="1" smtClean="0"/>
              <a:t>hGR</a:t>
            </a:r>
            <a:r>
              <a:rPr lang="nl-NL" b="0" dirty="0" smtClean="0"/>
              <a:t>-EGFP plasmide transformeren in bacteriën, opkweken (vermeerderen van plasmide), isoleren en opzuiveren (mini-</a:t>
            </a:r>
            <a:r>
              <a:rPr lang="nl-NL" b="0" dirty="0" err="1" smtClean="0"/>
              <a:t>prep</a:t>
            </a:r>
            <a:r>
              <a:rPr lang="nl-NL" b="0" dirty="0" smtClean="0"/>
              <a:t>)</a:t>
            </a:r>
          </a:p>
          <a:p>
            <a:r>
              <a:rPr lang="nl-NL" b="0" dirty="0" err="1" smtClean="0"/>
              <a:t>hGR</a:t>
            </a:r>
            <a:r>
              <a:rPr lang="nl-NL" b="0" dirty="0" smtClean="0"/>
              <a:t>-EGFP plasmide </a:t>
            </a:r>
            <a:r>
              <a:rPr lang="nl-NL" b="0" dirty="0" err="1" smtClean="0"/>
              <a:t>transfecteren</a:t>
            </a:r>
            <a:r>
              <a:rPr lang="nl-NL" b="0" dirty="0" smtClean="0"/>
              <a:t> in HEK293 cellen</a:t>
            </a:r>
          </a:p>
          <a:p>
            <a:r>
              <a:rPr lang="nl-NL" b="0" dirty="0" smtClean="0"/>
              <a:t>Bestuderen </a:t>
            </a:r>
            <a:r>
              <a:rPr lang="nl-NL" b="0" dirty="0" err="1" smtClean="0"/>
              <a:t>hGR</a:t>
            </a:r>
            <a:r>
              <a:rPr lang="nl-NL" b="0" dirty="0" smtClean="0"/>
              <a:t>-EGFP translocatie na activatie met ligand (cortisol)</a:t>
            </a:r>
            <a:endParaRPr lang="nl-NL" b="0" dirty="0"/>
          </a:p>
        </p:txBody>
      </p:sp>
    </p:spTree>
    <p:extLst>
      <p:ext uri="{BB962C8B-B14F-4D97-AF65-F5344CB8AC3E}">
        <p14:creationId xmlns:p14="http://schemas.microsoft.com/office/powerpoint/2010/main" val="3762658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GR translocatie</a:t>
            </a:r>
            <a:endParaRPr lang="nl-NL" dirty="0"/>
          </a:p>
        </p:txBody>
      </p:sp>
      <p:sp>
        <p:nvSpPr>
          <p:cNvPr id="5" name="Content Placeholder 4"/>
          <p:cNvSpPr>
            <a:spLocks noGrp="1"/>
          </p:cNvSpPr>
          <p:nvPr>
            <p:ph idx="1"/>
          </p:nvPr>
        </p:nvSpPr>
        <p:spPr/>
        <p:txBody>
          <a:bodyPr/>
          <a:lstStyle/>
          <a:p>
            <a:pPr marL="0" indent="0">
              <a:buNone/>
            </a:pPr>
            <a:r>
              <a:rPr lang="nl-NL" b="0" dirty="0" smtClean="0"/>
              <a:t>GR activatie door </a:t>
            </a:r>
            <a:r>
              <a:rPr lang="nl-NL" b="0" dirty="0"/>
              <a:t>GR agonist (</a:t>
            </a:r>
            <a:r>
              <a:rPr lang="nl-NL" b="0" dirty="0" err="1"/>
              <a:t>dexamethasone</a:t>
            </a:r>
            <a:r>
              <a:rPr lang="nl-NL" b="0" dirty="0"/>
              <a:t>)</a:t>
            </a:r>
          </a:p>
        </p:txBody>
      </p:sp>
      <p:pic>
        <p:nvPicPr>
          <p:cNvPr id="3074" name="Picture 2" descr="http://ajprenal.physiology.org/content/ajprenal/283/2/F254/F3.large.jpg"/>
          <p:cNvPicPr>
            <a:picLocks noChangeAspect="1" noChangeArrowheads="1"/>
          </p:cNvPicPr>
          <p:nvPr/>
        </p:nvPicPr>
        <p:blipFill rotWithShape="1">
          <a:blip r:embed="rId3">
            <a:extLst>
              <a:ext uri="{28A0092B-C50C-407E-A947-70E740481C1C}">
                <a14:useLocalDpi xmlns:a14="http://schemas.microsoft.com/office/drawing/2010/main" val="0"/>
              </a:ext>
            </a:extLst>
          </a:blip>
          <a:srcRect r="12586" b="12415"/>
          <a:stretch/>
        </p:blipFill>
        <p:spPr bwMode="auto">
          <a:xfrm>
            <a:off x="1143000" y="2743200"/>
            <a:ext cx="6858000" cy="27432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4419600" y="6154836"/>
            <a:ext cx="3969356" cy="307777"/>
          </a:xfrm>
          <a:prstGeom prst="rect">
            <a:avLst/>
          </a:prstGeom>
        </p:spPr>
        <p:txBody>
          <a:bodyPr wrap="none">
            <a:spAutoFit/>
          </a:bodyPr>
          <a:lstStyle/>
          <a:p>
            <a:r>
              <a:rPr lang="nl-NL" sz="1400" dirty="0" err="1" smtClean="0">
                <a:latin typeface="NewCenturySchlbk-Italic"/>
              </a:rPr>
              <a:t>Edinger</a:t>
            </a:r>
            <a:r>
              <a:rPr lang="nl-NL" sz="1400" dirty="0" smtClean="0">
                <a:latin typeface="NewCenturySchlbk-Italic"/>
              </a:rPr>
              <a:t> </a:t>
            </a:r>
            <a:r>
              <a:rPr lang="nl-NL" sz="1400" i="1" dirty="0" smtClean="0">
                <a:latin typeface="NewCenturySchlbk-Italic"/>
              </a:rPr>
              <a:t>et al., </a:t>
            </a:r>
            <a:r>
              <a:rPr lang="nl-NL" sz="1400" dirty="0" smtClean="0">
                <a:latin typeface="NewCenturySchlbk-Italic"/>
              </a:rPr>
              <a:t>Am </a:t>
            </a:r>
            <a:r>
              <a:rPr lang="nl-NL" sz="1400" dirty="0">
                <a:latin typeface="NewCenturySchlbk-Italic"/>
              </a:rPr>
              <a:t>J </a:t>
            </a:r>
            <a:r>
              <a:rPr lang="nl-NL" sz="1400" dirty="0" err="1">
                <a:latin typeface="NewCenturySchlbk-Italic"/>
              </a:rPr>
              <a:t>Physiol</a:t>
            </a:r>
            <a:r>
              <a:rPr lang="nl-NL" sz="1400" dirty="0">
                <a:latin typeface="NewCenturySchlbk-Italic"/>
              </a:rPr>
              <a:t> </a:t>
            </a:r>
            <a:r>
              <a:rPr lang="nl-NL" sz="1400" dirty="0" err="1">
                <a:latin typeface="NewCenturySchlbk-Italic"/>
              </a:rPr>
              <a:t>Renal</a:t>
            </a:r>
            <a:r>
              <a:rPr lang="nl-NL" sz="1400" dirty="0">
                <a:latin typeface="NewCenturySchlbk-Italic"/>
              </a:rPr>
              <a:t> </a:t>
            </a:r>
            <a:r>
              <a:rPr lang="nl-NL" sz="1400" dirty="0" err="1" smtClean="0">
                <a:latin typeface="NewCenturySchlbk-Italic"/>
              </a:rPr>
              <a:t>Physiol</a:t>
            </a:r>
            <a:r>
              <a:rPr lang="nl-NL" sz="1400" dirty="0" smtClean="0">
                <a:latin typeface="NewCenturySchlbk-Italic"/>
              </a:rPr>
              <a:t> 2002</a:t>
            </a:r>
            <a:endParaRPr lang="nl-NL" sz="1400" dirty="0"/>
          </a:p>
        </p:txBody>
      </p:sp>
      <p:cxnSp>
        <p:nvCxnSpPr>
          <p:cNvPr id="7" name="Straight Arrow Connector 6"/>
          <p:cNvCxnSpPr/>
          <p:nvPr/>
        </p:nvCxnSpPr>
        <p:spPr>
          <a:xfrm>
            <a:off x="1295400" y="5764065"/>
            <a:ext cx="6553200" cy="0"/>
          </a:xfrm>
          <a:prstGeom prst="straightConnector1">
            <a:avLst/>
          </a:prstGeom>
          <a:ln w="28575">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6934200" y="5473574"/>
            <a:ext cx="602644" cy="307777"/>
          </a:xfrm>
          <a:prstGeom prst="rect">
            <a:avLst/>
          </a:prstGeom>
          <a:noFill/>
        </p:spPr>
        <p:txBody>
          <a:bodyPr wrap="square" rtlCol="0">
            <a:spAutoFit/>
          </a:bodyPr>
          <a:lstStyle/>
          <a:p>
            <a:r>
              <a:rPr lang="nl-NL" sz="1400" dirty="0" smtClean="0"/>
              <a:t>tijd</a:t>
            </a:r>
            <a:endParaRPr lang="nl-NL" sz="1400" dirty="0"/>
          </a:p>
        </p:txBody>
      </p:sp>
    </p:spTree>
    <p:extLst>
      <p:ext uri="{BB962C8B-B14F-4D97-AF65-F5344CB8AC3E}">
        <p14:creationId xmlns:p14="http://schemas.microsoft.com/office/powerpoint/2010/main" val="6741275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GR activatie in cel</a:t>
            </a:r>
            <a:endParaRPr lang="nl-NL" dirty="0"/>
          </a:p>
        </p:txBody>
      </p:sp>
      <p:sp>
        <p:nvSpPr>
          <p:cNvPr id="3" name="Content Placeholder 2"/>
          <p:cNvSpPr>
            <a:spLocks noGrp="1"/>
          </p:cNvSpPr>
          <p:nvPr>
            <p:ph idx="1"/>
          </p:nvPr>
        </p:nvSpPr>
        <p:spPr/>
        <p:txBody>
          <a:bodyPr/>
          <a:lstStyle/>
          <a:p>
            <a:r>
              <a:rPr lang="nl-NL" b="0" dirty="0" smtClean="0"/>
              <a:t>GR-activatie: translocatie </a:t>
            </a:r>
            <a:r>
              <a:rPr lang="nl-NL" b="0" dirty="0" err="1" smtClean="0"/>
              <a:t>hGR</a:t>
            </a:r>
            <a:r>
              <a:rPr lang="nl-NL" b="0" dirty="0" smtClean="0"/>
              <a:t>-EGFP van </a:t>
            </a:r>
            <a:r>
              <a:rPr lang="nl-NL" b="0" dirty="0" err="1" smtClean="0"/>
              <a:t>cytosol</a:t>
            </a:r>
            <a:r>
              <a:rPr lang="nl-NL" b="0" dirty="0" smtClean="0"/>
              <a:t> naar nucleus</a:t>
            </a:r>
          </a:p>
          <a:p>
            <a:r>
              <a:rPr lang="nl-NL" b="0" dirty="0" smtClean="0"/>
              <a:t>Translocatie assay </a:t>
            </a:r>
            <a:r>
              <a:rPr lang="nl-NL" b="0" i="1" dirty="0" smtClean="0"/>
              <a:t>in vitro:</a:t>
            </a:r>
          </a:p>
          <a:p>
            <a:pPr lvl="1"/>
            <a:r>
              <a:rPr lang="nl-NL" b="0" dirty="0" smtClean="0"/>
              <a:t>Cortisol (humaan) en corticosteron (rat)</a:t>
            </a:r>
          </a:p>
          <a:p>
            <a:pPr lvl="1"/>
            <a:r>
              <a:rPr lang="nl-NL" b="0" dirty="0" smtClean="0"/>
              <a:t>Antagonist </a:t>
            </a:r>
            <a:r>
              <a:rPr lang="nl-NL" b="0" dirty="0" err="1" smtClean="0"/>
              <a:t>geldanamycine</a:t>
            </a:r>
            <a:r>
              <a:rPr lang="nl-NL" b="0" dirty="0" smtClean="0"/>
              <a:t> (17-AAG)</a:t>
            </a:r>
          </a:p>
          <a:p>
            <a:pPr lvl="1"/>
            <a:r>
              <a:rPr lang="nl-NL" b="0" dirty="0" smtClean="0"/>
              <a:t>Antagonist </a:t>
            </a:r>
            <a:r>
              <a:rPr lang="nl-NL" b="0" dirty="0" err="1" smtClean="0"/>
              <a:t>mifepristone</a:t>
            </a:r>
            <a:r>
              <a:rPr lang="nl-NL" b="0" dirty="0" smtClean="0"/>
              <a:t> (RU486)</a:t>
            </a:r>
          </a:p>
          <a:p>
            <a:r>
              <a:rPr lang="nl-NL" b="0" dirty="0" smtClean="0"/>
              <a:t>Bij ABV: op basis van alle data: 2 hoofdvragen formuleren en beantwoorden in </a:t>
            </a:r>
            <a:r>
              <a:rPr lang="nl-NL" b="0" dirty="0" smtClean="0"/>
              <a:t>OV</a:t>
            </a:r>
            <a:endParaRPr lang="nl-NL" b="0" dirty="0" smtClean="0"/>
          </a:p>
          <a:p>
            <a:pPr lvl="1"/>
            <a:endParaRPr lang="nl-NL" b="0" dirty="0" smtClean="0"/>
          </a:p>
          <a:p>
            <a:pPr lvl="1"/>
            <a:endParaRPr lang="nl-NL" b="0" dirty="0"/>
          </a:p>
        </p:txBody>
      </p:sp>
    </p:spTree>
    <p:extLst>
      <p:ext uri="{BB962C8B-B14F-4D97-AF65-F5344CB8AC3E}">
        <p14:creationId xmlns:p14="http://schemas.microsoft.com/office/powerpoint/2010/main" val="922658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Onderzoeksverslag (OV)</a:t>
            </a:r>
            <a:endParaRPr lang="nl-NL" dirty="0"/>
          </a:p>
        </p:txBody>
      </p:sp>
      <p:sp>
        <p:nvSpPr>
          <p:cNvPr id="3" name="Content Placeholder 2"/>
          <p:cNvSpPr>
            <a:spLocks noGrp="1"/>
          </p:cNvSpPr>
          <p:nvPr>
            <p:ph idx="1"/>
          </p:nvPr>
        </p:nvSpPr>
        <p:spPr/>
        <p:txBody>
          <a:bodyPr>
            <a:normAutofit fontScale="92500"/>
          </a:bodyPr>
          <a:lstStyle/>
          <a:p>
            <a:r>
              <a:rPr lang="nl-NL" dirty="0" smtClean="0"/>
              <a:t>Practicum</a:t>
            </a:r>
            <a:r>
              <a:rPr lang="nl-NL" b="0" dirty="0" smtClean="0"/>
              <a:t>: data voor het OV wordt verzameld en geanalyseerd tijdens het practicum Celbiologie</a:t>
            </a:r>
          </a:p>
          <a:p>
            <a:r>
              <a:rPr lang="nl-NL" dirty="0" smtClean="0"/>
              <a:t>ABV</a:t>
            </a:r>
            <a:r>
              <a:rPr lang="nl-NL" b="0" dirty="0"/>
              <a:t>: schrijven </a:t>
            </a:r>
            <a:r>
              <a:rPr lang="nl-NL" b="0" dirty="0" smtClean="0"/>
              <a:t>onderzoeksverslag</a:t>
            </a:r>
            <a:endParaRPr lang="nl-NL" dirty="0" smtClean="0"/>
          </a:p>
          <a:p>
            <a:pPr lvl="1"/>
            <a:r>
              <a:rPr lang="nl-NL" b="0" dirty="0" smtClean="0">
                <a:sym typeface="Wingdings" panose="05000000000000000000" pitchFamily="2" charset="2"/>
              </a:rPr>
              <a:t>Onderwerp: indeling wordt gemaakt in het practicum</a:t>
            </a:r>
          </a:p>
          <a:p>
            <a:pPr lvl="1"/>
            <a:endParaRPr lang="nl-NL" b="0" dirty="0" smtClean="0">
              <a:sym typeface="Wingdings" panose="05000000000000000000" pitchFamily="2" charset="2"/>
            </a:endParaRPr>
          </a:p>
          <a:p>
            <a:r>
              <a:rPr lang="nl-NL" b="0" dirty="0" smtClean="0">
                <a:sym typeface="Wingdings" panose="05000000000000000000" pitchFamily="2" charset="2"/>
              </a:rPr>
              <a:t>Let op: jullie geven elkaar feedback op OV. Geen tussentijdse feedback van mij: 1x inleveren = eindversie voor cijfer!</a:t>
            </a:r>
            <a:endParaRPr lang="nl-NL" b="0" dirty="0" smtClean="0"/>
          </a:p>
          <a:p>
            <a:endParaRPr lang="nl-NL" b="0" dirty="0"/>
          </a:p>
        </p:txBody>
      </p:sp>
    </p:spTree>
    <p:extLst>
      <p:ext uri="{BB962C8B-B14F-4D97-AF65-F5344CB8AC3E}">
        <p14:creationId xmlns:p14="http://schemas.microsoft.com/office/powerpoint/2010/main" val="4188875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huisstijl2009">
  <a:themeElements>
    <a:clrScheme name="ABV">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0F6FC6"/>
      </a:hlink>
      <a:folHlink>
        <a:srgbClr val="0F6FC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E6DF373FC507F46B9677EE7B075F58A" ma:contentTypeVersion="0" ma:contentTypeDescription="Create a new document." ma:contentTypeScope="" ma:versionID="640785213dd5931e6b383e0d4150da9e">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64F1C812-52EF-4506-8EE9-ABEBD9132FB3}">
  <ds:schemaRefs>
    <ds:schemaRef ds:uri="http://schemas.microsoft.com/sharepoint/v3/contenttype/forms"/>
  </ds:schemaRefs>
</ds:datastoreItem>
</file>

<file path=customXml/itemProps2.xml><?xml version="1.0" encoding="utf-8"?>
<ds:datastoreItem xmlns:ds="http://schemas.openxmlformats.org/officeDocument/2006/customXml" ds:itemID="{DF258675-865B-4C55-9663-0C088DF3482B}">
  <ds:schemaRefs>
    <ds:schemaRef ds:uri="http://schemas.microsoft.com/office/2006/documentManagement/types"/>
    <ds:schemaRef ds:uri="http://www.w3.org/XML/1998/namespace"/>
    <ds:schemaRef ds:uri="http://purl.org/dc/dcmitype/"/>
    <ds:schemaRef ds:uri="http://schemas.microsoft.com/office/2006/metadata/properties"/>
    <ds:schemaRef ds:uri="http://purl.org/dc/elements/1.1/"/>
    <ds:schemaRef ds:uri="http://schemas.openxmlformats.org/package/2006/metadata/core-properties"/>
    <ds:schemaRef ds:uri="http://purl.org/dc/terms/"/>
  </ds:schemaRefs>
</ds:datastoreItem>
</file>

<file path=customXml/itemProps3.xml><?xml version="1.0" encoding="utf-8"?>
<ds:datastoreItem xmlns:ds="http://schemas.openxmlformats.org/officeDocument/2006/customXml" ds:itemID="{0959D733-7E55-48E2-80E5-E89932E5BA7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huisstijl2009</Template>
  <TotalTime>11877</TotalTime>
  <Words>553</Words>
  <Application>Microsoft Office PowerPoint</Application>
  <PresentationFormat>On-screen Show (4:3)</PresentationFormat>
  <Paragraphs>65</Paragraphs>
  <Slides>11</Slides>
  <Notes>6</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huisstijl2009</vt:lpstr>
      <vt:lpstr>Het gestresste brein</vt:lpstr>
      <vt:lpstr>Onderzoeksverslag:  practicum celbiologie</vt:lpstr>
      <vt:lpstr>Stress en de HPA-as</vt:lpstr>
      <vt:lpstr>HPA-as: chronische stress</vt:lpstr>
      <vt:lpstr>Stress in het brein: celniveau</vt:lpstr>
      <vt:lpstr>GR in de cel:  practicum celbiologie</vt:lpstr>
      <vt:lpstr>GR translocatie</vt:lpstr>
      <vt:lpstr>GR activatie in cel</vt:lpstr>
      <vt:lpstr>Onderzoeksverslag (OV)</vt:lpstr>
      <vt:lpstr>TO voor wg 14</vt:lpstr>
      <vt:lpstr>Leesrichting Dull</vt:lpstr>
    </vt:vector>
  </TitlesOfParts>
  <Company>Universiteit van Amsterdam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anborst</dc:creator>
  <cp:lastModifiedBy>Brit</cp:lastModifiedBy>
  <cp:revision>399</cp:revision>
  <cp:lastPrinted>2014-02-07T12:37:26Z</cp:lastPrinted>
  <dcterms:created xsi:type="dcterms:W3CDTF">2007-08-17T15:24:13Z</dcterms:created>
  <dcterms:modified xsi:type="dcterms:W3CDTF">2016-01-21T15:45:30Z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Document</vt:lpwstr>
  </property>
  <property fmtid="{D5CDD505-2E9C-101B-9397-08002B2CF9AE}" pid="3" name="ContentTypeId">
    <vt:lpwstr>0x0101004E6DF373FC507F46B9677EE7B075F58A</vt:lpwstr>
  </property>
</Properties>
</file>