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96" r:id="rId3"/>
    <p:sldMasterId id="2147483708" r:id="rId4"/>
  </p:sldMasterIdLst>
  <p:notesMasterIdLst>
    <p:notesMasterId r:id="rId26"/>
  </p:notesMasterIdLst>
  <p:handoutMasterIdLst>
    <p:handoutMasterId r:id="rId27"/>
  </p:handoutMasterIdLst>
  <p:sldIdLst>
    <p:sldId id="258" r:id="rId5"/>
    <p:sldId id="307" r:id="rId6"/>
    <p:sldId id="322" r:id="rId7"/>
    <p:sldId id="308" r:id="rId8"/>
    <p:sldId id="323" r:id="rId9"/>
    <p:sldId id="313" r:id="rId10"/>
    <p:sldId id="316" r:id="rId11"/>
    <p:sldId id="317" r:id="rId12"/>
    <p:sldId id="318" r:id="rId13"/>
    <p:sldId id="282" r:id="rId14"/>
    <p:sldId id="306" r:id="rId15"/>
    <p:sldId id="294" r:id="rId16"/>
    <p:sldId id="311" r:id="rId17"/>
    <p:sldId id="312" r:id="rId18"/>
    <p:sldId id="320" r:id="rId19"/>
    <p:sldId id="321" r:id="rId20"/>
    <p:sldId id="289" r:id="rId21"/>
    <p:sldId id="319" r:id="rId22"/>
    <p:sldId id="299" r:id="rId23"/>
    <p:sldId id="295" r:id="rId24"/>
    <p:sldId id="314" r:id="rId2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B68"/>
    <a:srgbClr val="E98300"/>
    <a:srgbClr val="004E92"/>
    <a:srgbClr val="257835"/>
    <a:srgbClr val="90003E"/>
    <a:srgbClr val="BEB511"/>
    <a:srgbClr val="BC0031"/>
    <a:srgbClr val="003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79" autoAdjust="0"/>
    <p:restoredTop sz="87699" autoAdjust="0"/>
  </p:normalViewPr>
  <p:slideViewPr>
    <p:cSldViewPr>
      <p:cViewPr varScale="1">
        <p:scale>
          <a:sx n="119" d="100"/>
          <a:sy n="119" d="100"/>
        </p:scale>
        <p:origin x="-18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AD5A0531-B348-4EEE-9C53-DA1B38862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16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de opmaakprofielen van de modeltekst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5BBECCA3-E2E6-4153-9B57-33D6199AB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1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380" indent="-2986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4431" indent="-238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2204" indent="-238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9977" indent="-238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7749" indent="-238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5521" indent="-238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3294" indent="-238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1066" indent="-238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7BB952-B53F-413B-9C10-7F4D4452F72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6381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8153400" cy="1066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Titelstijl van model bewerken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8153400" cy="609600"/>
          </a:xfrm>
        </p:spPr>
        <p:txBody>
          <a:bodyPr/>
          <a:lstStyle>
            <a:lvl1pPr marL="0" indent="0">
              <a:buFont typeface="Wingdings 2" panose="05020102010507070707" pitchFamily="18" charset="2"/>
              <a:buNone/>
              <a:defRPr/>
            </a:lvl1pPr>
          </a:lstStyle>
          <a:p>
            <a:pPr lvl="0"/>
            <a:r>
              <a:rPr lang="en-US" noProof="0" smtClean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7617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C2E18-5C36-4F05-95BB-BAB83C0EAD9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9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29350" y="1295400"/>
            <a:ext cx="184785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391150" cy="4572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752F-BDC6-4F02-98D2-3E5FBB61089E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8153400" cy="1066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Titelstijl van model bewerken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8153400" cy="609600"/>
          </a:xfrm>
        </p:spPr>
        <p:txBody>
          <a:bodyPr/>
          <a:lstStyle>
            <a:lvl1pPr marL="0" indent="0">
              <a:buFont typeface="Wingdings 2" pitchFamily="-128" charset="2"/>
              <a:buNone/>
              <a:defRPr/>
            </a:lvl1pPr>
          </a:lstStyle>
          <a:p>
            <a:pPr lvl="0"/>
            <a:r>
              <a:rPr lang="en-US" noProof="0" smtClean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73681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DF385-BE83-48C6-8C02-F522E3CA3021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50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01764-C812-46B9-9151-BF1071ED8F9E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62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F490A-0B7D-4DBD-9FB0-7FC142CB51C0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40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1D8E6-BFB4-47FD-99F8-15261E811255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21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818D8-6EA2-46F3-B5C4-785D91C80B14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17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91330-A994-435F-B427-B1232E1C1167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1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6542C-606C-4394-8106-BDEFB2C4FD8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3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6277E-E2D4-42B3-8443-1596052FB4E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35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E888E-E464-4B9D-AABB-4F82CC50737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92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B7C01-AC0F-4D23-8649-2B16A8B6C6CE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99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1295400"/>
            <a:ext cx="18478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39115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319A2-145C-41D2-AB95-6EE9132A531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16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8153400" cy="1066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Titelstijl van model bewerken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8153400" cy="609600"/>
          </a:xfrm>
        </p:spPr>
        <p:txBody>
          <a:bodyPr/>
          <a:lstStyle>
            <a:lvl1pPr marL="0" indent="0">
              <a:buFont typeface="Wingdings 2" pitchFamily="-128" charset="2"/>
              <a:buNone/>
              <a:defRPr/>
            </a:lvl1pPr>
          </a:lstStyle>
          <a:p>
            <a:pPr lvl="0"/>
            <a:r>
              <a:rPr lang="en-US" noProof="0" smtClean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90347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DF385-BE83-48C6-8C02-F522E3CA3021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78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01764-C812-46B9-9151-BF1071ED8F9E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94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F490A-0B7D-4DBD-9FB0-7FC142CB51C0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66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1D8E6-BFB4-47FD-99F8-15261E811255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98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818D8-6EA2-46F3-B5C4-785D91C80B14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78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91330-A994-435F-B427-B1232E1C1167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6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F4E11-A6B2-41DE-A848-705C806238D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80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6542C-606C-4394-8106-BDEFB2C4FD8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37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E888E-E464-4B9D-AABB-4F82CC50737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88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B7C01-AC0F-4D23-8649-2B16A8B6C6CE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22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1295400"/>
            <a:ext cx="18478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39115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319A2-145C-41D2-AB95-6EE9132A531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0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8153400" cy="1066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Titelstijl van model bewerken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8153400" cy="609600"/>
          </a:xfrm>
        </p:spPr>
        <p:txBody>
          <a:bodyPr/>
          <a:lstStyle>
            <a:lvl1pPr marL="0" indent="0">
              <a:buFont typeface="Wingdings 2" pitchFamily="-128" charset="2"/>
              <a:buNone/>
              <a:defRPr/>
            </a:lvl1pPr>
          </a:lstStyle>
          <a:p>
            <a:pPr lvl="0"/>
            <a:r>
              <a:rPr lang="en-US" noProof="0" smtClean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04144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DF385-BE83-48C6-8C02-F522E3CA3021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34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01764-C812-46B9-9151-BF1071ED8F9E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69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F490A-0B7D-4DBD-9FB0-7FC142CB51C0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71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1D8E6-BFB4-47FD-99F8-15261E811255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17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818D8-6EA2-46F3-B5C4-785D91C80B14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619500" cy="3352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457700" y="2514600"/>
            <a:ext cx="3619500" cy="3352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9B23D-B302-4E95-B0FF-9A75FB5AEC3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5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91330-A994-435F-B427-B1232E1C1167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36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6542C-606C-4394-8106-BDEFB2C4FD8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065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E888E-E464-4B9D-AABB-4F82CC50737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38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B7C01-AC0F-4D23-8649-2B16A8B6C6CE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42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1295400"/>
            <a:ext cx="18478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39115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319A2-145C-41D2-AB95-6EE9132A531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84BB0-3F3B-448A-BB1E-0E8D3E9062C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7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DF81F-19FB-4989-90B2-1F7DB60D82A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18861-0F9C-4FAF-8DCA-C00A8F3263E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5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F82E-3C35-4C32-AF29-7F015392008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6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C1B85-9945-4660-9D4C-7668F309D33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9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391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324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751B68"/>
                </a:solidFill>
              </a:defRPr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751B68"/>
                </a:solidFill>
              </a:defRPr>
            </a:lvl1pPr>
          </a:lstStyle>
          <a:p>
            <a:pPr>
              <a:defRPr/>
            </a:pPr>
            <a:fld id="{6AD441D1-6FC6-4186-BEDE-4D57B530493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924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57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anose="05020102010507070707" pitchFamily="18" charset="2"/>
        <a:buChar char="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60000"/>
        <a:buFont typeface="Wingdings 2" panose="05020102010507070707" pitchFamily="18" charset="2"/>
        <a:buChar char="£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anose="05020102010507070707" pitchFamily="18" charset="2"/>
        <a:buChar char="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anose="05020102010507070707" pitchFamily="18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anose="05020102010507070707" pitchFamily="18" charset="2"/>
        <a:buChar char="Ò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39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324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51B68"/>
                </a:solidFill>
              </a:defRPr>
            </a:lvl1pPr>
          </a:lstStyle>
          <a:p>
            <a:pPr eaLnBrk="1" hangingPunct="1">
              <a:defRPr/>
            </a:pPr>
            <a:r>
              <a:rPr lang="nl-NL" smtClean="0">
                <a:latin typeface="Arial" charset="0"/>
              </a:rPr>
              <a:t>Facultaire Introductie bio-med wet    2013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51B68"/>
                </a:solidFill>
              </a:defRPr>
            </a:lvl1pPr>
          </a:lstStyle>
          <a:p>
            <a:pPr eaLnBrk="1" hangingPunct="1">
              <a:defRPr/>
            </a:pPr>
            <a:fld id="{CDC271FC-E8C7-4691-B6A6-00802342F500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924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nl-NL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57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nl-NL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1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60000"/>
        <a:buFont typeface="Wingdings 2" pitchFamily="18" charset="2"/>
        <a:buChar char="£"/>
        <a:defRPr sz="26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"/>
        <a:defRPr sz="2000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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5pPr>
      <a:lvl6pPr marL="26289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6pPr>
      <a:lvl7pPr marL="30861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7pPr>
      <a:lvl8pPr marL="35433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8pPr>
      <a:lvl9pPr marL="40005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39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324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51B68"/>
                </a:solidFill>
              </a:defRPr>
            </a:lvl1pPr>
          </a:lstStyle>
          <a:p>
            <a:pPr eaLnBrk="1" hangingPunct="1">
              <a:defRPr/>
            </a:pPr>
            <a:r>
              <a:rPr lang="nl-NL" smtClean="0">
                <a:latin typeface="Arial" charset="0"/>
              </a:rPr>
              <a:t>Facultaire Introductie biologie   2013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51B68"/>
                </a:solidFill>
              </a:defRPr>
            </a:lvl1pPr>
          </a:lstStyle>
          <a:p>
            <a:pPr eaLnBrk="1" hangingPunct="1">
              <a:defRPr/>
            </a:pPr>
            <a:fld id="{CDC271FC-E8C7-4691-B6A6-00802342F500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924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nl-NL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57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nl-NL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2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60000"/>
        <a:buFont typeface="Wingdings 2" pitchFamily="18" charset="2"/>
        <a:buChar char="£"/>
        <a:defRPr sz="26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"/>
        <a:defRPr sz="2000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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5pPr>
      <a:lvl6pPr marL="26289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6pPr>
      <a:lvl7pPr marL="30861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7pPr>
      <a:lvl8pPr marL="35433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8pPr>
      <a:lvl9pPr marL="40005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39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324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51B68"/>
                </a:solidFill>
              </a:defRPr>
            </a:lvl1pPr>
          </a:lstStyle>
          <a:p>
            <a:pPr eaLnBrk="1" hangingPunct="1">
              <a:defRPr/>
            </a:pPr>
            <a:r>
              <a:rPr lang="nl-NL" smtClean="0">
                <a:latin typeface="Arial" charset="0"/>
              </a:rPr>
              <a:t>Facultaire Introductie biologie   2013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51B68"/>
                </a:solidFill>
              </a:defRPr>
            </a:lvl1pPr>
          </a:lstStyle>
          <a:p>
            <a:pPr eaLnBrk="1" hangingPunct="1">
              <a:defRPr/>
            </a:pPr>
            <a:fld id="{CDC271FC-E8C7-4691-B6A6-00802342F500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924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nl-NL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57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nl-NL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1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60000"/>
        <a:buFont typeface="Wingdings 2" pitchFamily="18" charset="2"/>
        <a:buChar char="£"/>
        <a:defRPr sz="26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"/>
        <a:defRPr sz="2000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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5pPr>
      <a:lvl6pPr marL="26289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6pPr>
      <a:lvl7pPr marL="30861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7pPr>
      <a:lvl8pPr marL="35433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8pPr>
      <a:lvl9pPr marL="40005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mijnuva.nl/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m.enschede@uva.n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a.nl-ecoaching/" TargetMode="External"/><Relationship Id="rId2" Type="http://schemas.openxmlformats.org/officeDocument/2006/relationships/hyperlink" Target="http://www.uva/nl/peer2peer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292600"/>
            <a:ext cx="8153400" cy="606425"/>
          </a:xfrm>
        </p:spPr>
        <p:txBody>
          <a:bodyPr/>
          <a:lstStyle/>
          <a:p>
            <a:pPr eaLnBrk="1" hangingPunct="1"/>
            <a:r>
              <a:rPr lang="nl-NL" sz="3600" dirty="0" smtClean="0"/>
              <a:t>De studieadviseur is er voor jou</a:t>
            </a:r>
            <a:endParaRPr lang="en-US" sz="3600" dirty="0" smtClean="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611188" y="4859338"/>
            <a:ext cx="795923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sz="2800" b="1" dirty="0">
                <a:solidFill>
                  <a:srgbClr val="751B68"/>
                </a:solidFill>
              </a:rPr>
              <a:t>Voorlichting </a:t>
            </a:r>
            <a:r>
              <a:rPr lang="nl-NL" sz="2800" b="1" dirty="0" smtClean="0">
                <a:solidFill>
                  <a:srgbClr val="751B68"/>
                </a:solidFill>
              </a:rPr>
              <a:t>oktober 2015 </a:t>
            </a:r>
          </a:p>
          <a:p>
            <a:pPr eaLnBrk="1" hangingPunct="1"/>
            <a:r>
              <a:rPr lang="nl-NL" sz="2800" b="1" dirty="0" smtClean="0">
                <a:solidFill>
                  <a:srgbClr val="751B68"/>
                </a:solidFill>
              </a:rPr>
              <a:t>					Marleen Enschedé</a:t>
            </a:r>
            <a:endParaRPr lang="nl-NL" sz="2800" b="1" dirty="0">
              <a:solidFill>
                <a:srgbClr val="751B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4632" cy="838200"/>
          </a:xfrm>
        </p:spPr>
        <p:txBody>
          <a:bodyPr/>
          <a:lstStyle/>
          <a:p>
            <a:r>
              <a:rPr lang="nl-NL" dirty="0" smtClean="0"/>
              <a:t>Meld persoonlijke omstandigheden </a:t>
            </a:r>
            <a:r>
              <a:rPr lang="nl-NL" dirty="0"/>
              <a:t>bij mij </a:t>
            </a:r>
            <a:r>
              <a:rPr lang="nl-NL" dirty="0" smtClean="0"/>
              <a:t>(zeker) als </a:t>
            </a:r>
            <a:r>
              <a:rPr lang="nl-NL" dirty="0"/>
              <a:t>ze je studie beïnvloeden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514600"/>
            <a:ext cx="8062664" cy="3352800"/>
          </a:xfrm>
        </p:spPr>
        <p:txBody>
          <a:bodyPr/>
          <a:lstStyle/>
          <a:p>
            <a:pPr marL="0" indent="0">
              <a:buNone/>
            </a:pPr>
            <a:r>
              <a:rPr lang="nl-NL" sz="2000" i="1" dirty="0" smtClean="0"/>
              <a:t>Gezondheidsproblemen, bijzondere familieomstandigheden, functiebeperking, </a:t>
            </a:r>
            <a:r>
              <a:rPr lang="nl-NL" sz="2000" i="1" dirty="0" err="1" smtClean="0"/>
              <a:t>etc</a:t>
            </a:r>
            <a:endParaRPr lang="nl-NL" sz="2000" i="1" dirty="0" smtClean="0"/>
          </a:p>
          <a:p>
            <a:pPr marL="0" indent="0">
              <a:buNone/>
            </a:pP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>Melden binnen 2 maanden belangrijk voor: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 smtClean="0"/>
              <a:t>BSA (hierover later meer)</a:t>
            </a:r>
            <a:endParaRPr lang="nl-NL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 smtClean="0"/>
              <a:t>Extra financiering bij studievertraging: als je voldoet aan bepaalde voorwaarden</a:t>
            </a:r>
          </a:p>
          <a:p>
            <a:pPr marL="0" indent="0">
              <a:buNone/>
            </a:pPr>
            <a:r>
              <a:rPr lang="nl-NL" sz="1800" dirty="0" smtClean="0"/>
              <a:t/>
            </a:r>
            <a:br>
              <a:rPr lang="nl-NL" sz="1800" dirty="0" smtClean="0"/>
            </a:br>
            <a:endParaRPr lang="nl-NL" sz="1800" dirty="0" smtClean="0"/>
          </a:p>
          <a:p>
            <a:pPr marL="0" indent="0">
              <a:buNone/>
            </a:pPr>
            <a:r>
              <a:rPr lang="nl-NL" sz="2400" dirty="0" smtClean="0"/>
              <a:t>	Studieadviseur biedt advies in individuele </a:t>
            </a:r>
            <a:r>
              <a:rPr lang="nl-NL" sz="2400" dirty="0"/>
              <a:t>situaties</a:t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39552" y="53012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Studeren in het buitenland	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Semester 1 jaar 3 (vrije keuzeruimte)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Minimaal 1 jaar voor vertrek starten met oriënteren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2400" i="1" dirty="0" smtClean="0"/>
              <a:t>Wie nu al informatie wil over mogelijkheden:</a:t>
            </a:r>
          </a:p>
          <a:p>
            <a:pPr marL="0" indent="0">
              <a:buNone/>
            </a:pPr>
            <a:r>
              <a:rPr lang="nl-NL" sz="2400" i="1" dirty="0" smtClean="0"/>
              <a:t>www.buitenland.uva.nl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48" y="692696"/>
            <a:ext cx="1986104" cy="21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Tentamens en practica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537420"/>
            <a:ext cx="7391400" cy="37719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Practica en werkgroepen 1 keer per jaar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Behaald practicum geldig tot eind volgend studiejaar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Behaald (her)tentamen geldig tot eind volgend studiejaar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Deeltentamens alleen tijdens cursus geldig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44" y="553955"/>
            <a:ext cx="1950720" cy="19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Bindend Studieadvies (BSA)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sz="2400" dirty="0" smtClean="0">
                <a:solidFill>
                  <a:srgbClr val="000000"/>
                </a:solidFill>
                <a:sym typeface="Gill Sans" charset="0"/>
              </a:rPr>
              <a:t>		</a:t>
            </a:r>
            <a:r>
              <a:rPr lang="nl-NL" altLang="en-US" sz="2000" dirty="0" smtClean="0">
                <a:solidFill>
                  <a:srgbClr val="000000"/>
                </a:solidFill>
                <a:sym typeface="Gill Sans" charset="0"/>
              </a:rPr>
              <a:t>60 </a:t>
            </a: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ECTS </a:t>
            </a:r>
            <a:br>
              <a:rPr lang="nl-NL" altLang="en-US" sz="2000" dirty="0">
                <a:solidFill>
                  <a:srgbClr val="000000"/>
                </a:solidFill>
                <a:sym typeface="Gill Sans" charset="0"/>
              </a:rPr>
            </a:br>
            <a:r>
              <a:rPr lang="nl-NL" altLang="en-US" sz="2000" dirty="0" smtClean="0">
                <a:solidFill>
                  <a:srgbClr val="000000"/>
                </a:solidFill>
                <a:sym typeface="Gill Sans" charset="0"/>
              </a:rPr>
              <a:t>		Gefeliciteerd! Je </a:t>
            </a: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mag door naar het tweede jaar</a:t>
            </a:r>
            <a:br>
              <a:rPr lang="nl-NL" altLang="en-US" sz="2000" dirty="0">
                <a:solidFill>
                  <a:srgbClr val="000000"/>
                </a:solidFill>
                <a:sym typeface="Gill Sans" charset="0"/>
              </a:rPr>
            </a:br>
            <a:endParaRPr lang="nl-NL" altLang="en-US" sz="2000" dirty="0">
              <a:solidFill>
                <a:srgbClr val="000000"/>
              </a:solidFill>
              <a:sym typeface="Gill Sans" charset="0"/>
            </a:endParaRPr>
          </a:p>
          <a:p>
            <a:pPr eaLnBrk="1" hangingPunct="1">
              <a:spcBef>
                <a:spcPct val="0"/>
              </a:spcBef>
            </a:pPr>
            <a:endParaRPr lang="nl-NL" altLang="en-US" sz="2000" dirty="0">
              <a:solidFill>
                <a:srgbClr val="000000"/>
              </a:solidFill>
              <a:sym typeface="Gill Sans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sz="2000" dirty="0" smtClean="0">
                <a:solidFill>
                  <a:srgbClr val="000000"/>
                </a:solidFill>
                <a:sym typeface="Gill Sans" charset="0"/>
              </a:rPr>
              <a:t>		42-60 </a:t>
            </a: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ECTS</a:t>
            </a:r>
            <a:br>
              <a:rPr lang="nl-NL" altLang="en-US" sz="2000" dirty="0">
                <a:solidFill>
                  <a:srgbClr val="000000"/>
                </a:solidFill>
                <a:sym typeface="Gill Sans" charset="0"/>
              </a:rPr>
            </a:br>
            <a:r>
              <a:rPr lang="nl-NL" altLang="en-US" sz="2000" dirty="0" smtClean="0">
                <a:solidFill>
                  <a:srgbClr val="000000"/>
                </a:solidFill>
                <a:sym typeface="Gill Sans" charset="0"/>
              </a:rPr>
              <a:t>		Je </a:t>
            </a: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mag door maar</a:t>
            </a:r>
            <a:r>
              <a:rPr lang="nl-NL" altLang="en-US" sz="2000" dirty="0" smtClean="0">
                <a:solidFill>
                  <a:srgbClr val="000000"/>
                </a:solidFill>
                <a:sym typeface="Gill Sans" charset="0"/>
              </a:rPr>
              <a:t>…! </a:t>
            </a:r>
            <a:br>
              <a:rPr lang="nl-NL" altLang="en-US" sz="2000" dirty="0" smtClean="0">
                <a:solidFill>
                  <a:srgbClr val="000000"/>
                </a:solidFill>
                <a:sym typeface="Gill Sans" charset="0"/>
              </a:rPr>
            </a:br>
            <a:r>
              <a:rPr lang="nl-NL" altLang="en-US" sz="2000" dirty="0" smtClean="0">
                <a:solidFill>
                  <a:srgbClr val="000000"/>
                </a:solidFill>
                <a:sym typeface="Gill Sans" charset="0"/>
              </a:rPr>
              <a:t>		Focus </a:t>
            </a: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je op </a:t>
            </a:r>
            <a:r>
              <a:rPr lang="nl-NL" altLang="en-US" sz="2000" dirty="0" smtClean="0">
                <a:solidFill>
                  <a:srgbClr val="000000"/>
                </a:solidFill>
                <a:sym typeface="Gill Sans" charset="0"/>
              </a:rPr>
              <a:t>1</a:t>
            </a:r>
            <a:r>
              <a:rPr lang="nl-NL" altLang="en-US" sz="2000" baseline="30000" dirty="0" smtClean="0">
                <a:solidFill>
                  <a:srgbClr val="000000"/>
                </a:solidFill>
                <a:sym typeface="Gill Sans" charset="0"/>
              </a:rPr>
              <a:t>e</a:t>
            </a:r>
            <a:r>
              <a:rPr lang="nl-NL" altLang="en-US" sz="2000" dirty="0" smtClean="0">
                <a:solidFill>
                  <a:srgbClr val="000000"/>
                </a:solidFill>
                <a:sym typeface="Gill Sans" charset="0"/>
              </a:rPr>
              <a:t>-jaars vakken &gt; </a:t>
            </a: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studievertraging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/>
            </a:r>
            <a:br>
              <a:rPr lang="nl-NL" altLang="en-US" sz="2000" dirty="0">
                <a:solidFill>
                  <a:srgbClr val="000000"/>
                </a:solidFill>
                <a:sym typeface="Gill Sans" charset="0"/>
              </a:rPr>
            </a:br>
            <a:r>
              <a:rPr lang="nl-NL" altLang="en-US" sz="2000" dirty="0" smtClean="0">
                <a:solidFill>
                  <a:srgbClr val="000000"/>
                </a:solidFill>
                <a:sym typeface="Gill Sans" charset="0"/>
              </a:rPr>
              <a:t>		0-42 </a:t>
            </a: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ECTS</a:t>
            </a:r>
            <a:br>
              <a:rPr lang="nl-NL" altLang="en-US" sz="2000" dirty="0">
                <a:solidFill>
                  <a:srgbClr val="000000"/>
                </a:solidFill>
                <a:sym typeface="Gill Sans" charset="0"/>
              </a:rPr>
            </a:br>
            <a:r>
              <a:rPr lang="nl-NL" altLang="en-US" sz="2000" dirty="0" smtClean="0">
                <a:solidFill>
                  <a:srgbClr val="000000"/>
                </a:solidFill>
                <a:sym typeface="Gill Sans" charset="0"/>
              </a:rPr>
              <a:t>		Stoppen </a:t>
            </a: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met studie!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sz="2000" dirty="0" smtClean="0">
                <a:solidFill>
                  <a:srgbClr val="000000"/>
                </a:solidFill>
                <a:sym typeface="Gill Sans" charset="0"/>
              </a:rPr>
              <a:t>		3 </a:t>
            </a: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jaar niet inschrijven voor </a:t>
            </a:r>
            <a:r>
              <a:rPr lang="nl-NL" altLang="en-US" sz="2000" dirty="0" smtClean="0">
                <a:solidFill>
                  <a:srgbClr val="000000"/>
                </a:solidFill>
                <a:sym typeface="Gill Sans" charset="0"/>
              </a:rPr>
              <a:t>Psychobiologie</a:t>
            </a:r>
            <a:endParaRPr lang="nl-NL" altLang="en-US" sz="2000" dirty="0">
              <a:solidFill>
                <a:srgbClr val="000000"/>
              </a:solidFill>
              <a:sym typeface="Gill Sans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nl-NL" sz="2000" dirty="0"/>
          </a:p>
          <a:p>
            <a:endParaRPr lang="nl-NL" dirty="0" smtClean="0"/>
          </a:p>
          <a:p>
            <a:endParaRPr lang="nl-N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Connector 6"/>
          <p:cNvSpPr>
            <a:spLocks noChangeArrowheads="1"/>
          </p:cNvSpPr>
          <p:nvPr/>
        </p:nvSpPr>
        <p:spPr bwMode="auto">
          <a:xfrm>
            <a:off x="1043608" y="2564904"/>
            <a:ext cx="576263" cy="574675"/>
          </a:xfrm>
          <a:prstGeom prst="flowChartConnector">
            <a:avLst/>
          </a:prstGeom>
          <a:solidFill>
            <a:srgbClr val="00B05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800"/>
              </a:spcBef>
              <a:defRPr sz="32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1pPr>
            <a:lvl2pPr marL="742950" indent="-285750" eaLnBrk="0" hangingPunct="0">
              <a:spcBef>
                <a:spcPts val="700"/>
              </a:spcBef>
              <a:defRPr sz="28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defRPr sz="24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4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Flowchart: Connector 7"/>
          <p:cNvSpPr>
            <a:spLocks noChangeArrowheads="1"/>
          </p:cNvSpPr>
          <p:nvPr/>
        </p:nvSpPr>
        <p:spPr bwMode="auto">
          <a:xfrm>
            <a:off x="1043607" y="3797888"/>
            <a:ext cx="576263" cy="576262"/>
          </a:xfrm>
          <a:prstGeom prst="flowChartConnector">
            <a:avLst/>
          </a:prstGeom>
          <a:solidFill>
            <a:srgbClr val="FF8D0D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800"/>
              </a:spcBef>
              <a:defRPr sz="32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1pPr>
            <a:lvl2pPr marL="742950" indent="-285750" eaLnBrk="0" hangingPunct="0">
              <a:spcBef>
                <a:spcPts val="700"/>
              </a:spcBef>
              <a:defRPr sz="28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defRPr sz="24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4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" name="Flowchart: Connector 4"/>
          <p:cNvSpPr>
            <a:spLocks noChangeArrowheads="1"/>
          </p:cNvSpPr>
          <p:nvPr/>
        </p:nvSpPr>
        <p:spPr bwMode="auto">
          <a:xfrm>
            <a:off x="1043608" y="5013176"/>
            <a:ext cx="576263" cy="576263"/>
          </a:xfrm>
          <a:prstGeom prst="flowChartConnector">
            <a:avLst/>
          </a:prstGeom>
          <a:solidFill>
            <a:srgbClr val="FF00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800"/>
              </a:spcBef>
              <a:defRPr sz="32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1pPr>
            <a:lvl2pPr marL="742950" indent="-285750" eaLnBrk="0" hangingPunct="0">
              <a:spcBef>
                <a:spcPts val="700"/>
              </a:spcBef>
              <a:defRPr sz="28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defRPr sz="24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4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Aanvullende ingangseisen 2</a:t>
            </a:r>
            <a:r>
              <a:rPr lang="nl-NL" baseline="30000" dirty="0" smtClean="0"/>
              <a:t>e</a:t>
            </a:r>
            <a:r>
              <a:rPr lang="nl-NL" dirty="0" smtClean="0"/>
              <a:t>-jaars vakken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sz="2000" dirty="0" smtClean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000" dirty="0" smtClean="0"/>
              <a:t>Miniscriptie </a:t>
            </a:r>
            <a:r>
              <a:rPr lang="nl-NL" sz="2000" dirty="0"/>
              <a:t>ingangseis: ABV 1.1 en 1.2 behaald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000" dirty="0"/>
              <a:t>Experimentatie jaar 2 ingangseis: </a:t>
            </a:r>
            <a:r>
              <a:rPr lang="nl-NL" sz="2000" dirty="0" err="1"/>
              <a:t>MvO</a:t>
            </a:r>
            <a:r>
              <a:rPr lang="nl-NL" sz="2000" dirty="0"/>
              <a:t> en Statistiek 1 en ABV 1.1 en 1.2 behaald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nl-NL" sz="2000" i="1" dirty="0" smtClean="0"/>
          </a:p>
          <a:p>
            <a:pPr marL="457200" lvl="1" indent="0">
              <a:lnSpc>
                <a:spcPct val="100000"/>
              </a:lnSpc>
              <a:buNone/>
            </a:pPr>
            <a:r>
              <a:rPr lang="nl-NL" sz="2000" i="1" dirty="0" smtClean="0"/>
              <a:t>Voldoe </a:t>
            </a:r>
            <a:r>
              <a:rPr lang="nl-NL" sz="2000" i="1" dirty="0"/>
              <a:t>je hier niet aan maar heb je wel 42 EC…dan eerst missende vakken jaar 1 behalen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Connector 7"/>
          <p:cNvSpPr>
            <a:spLocks noChangeArrowheads="1"/>
          </p:cNvSpPr>
          <p:nvPr/>
        </p:nvSpPr>
        <p:spPr bwMode="auto">
          <a:xfrm>
            <a:off x="467544" y="2874671"/>
            <a:ext cx="576263" cy="576262"/>
          </a:xfrm>
          <a:prstGeom prst="flowChartConnector">
            <a:avLst/>
          </a:prstGeom>
          <a:solidFill>
            <a:srgbClr val="FF8D0D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800"/>
              </a:spcBef>
              <a:defRPr sz="32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1pPr>
            <a:lvl2pPr marL="742950" indent="-285750" eaLnBrk="0" hangingPunct="0">
              <a:spcBef>
                <a:spcPts val="700"/>
              </a:spcBef>
              <a:defRPr sz="28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defRPr sz="24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4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BSA adviezen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Tussenadviezen: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(November)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Januari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April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Eindadvies: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Juli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BSA niet gehaald vanwege (bijzondere) persoonlijke omstandigheden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Dispensatieverzoeken worden beoordeeld door de BSA commissie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Deadline indienen 1 juli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Belangrijke voorwaarde: persoonlijke omstandigheden </a:t>
            </a:r>
            <a:r>
              <a:rPr lang="nl-NL" b="1" u="sng" dirty="0" smtClean="0"/>
              <a:t>binnen 2 maanden gemeld</a:t>
            </a:r>
            <a:r>
              <a:rPr lang="nl-NL" dirty="0" smtClean="0"/>
              <a:t> bij studieadviseur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391400" cy="720080"/>
          </a:xfrm>
        </p:spPr>
        <p:txBody>
          <a:bodyPr/>
          <a:lstStyle/>
          <a:p>
            <a:r>
              <a:rPr lang="nl-NL" sz="3200" b="0" dirty="0" smtClean="0">
                <a:solidFill>
                  <a:srgbClr val="7030A0"/>
                </a:solidFill>
                <a:latin typeface="Cambria" pitchFamily="18" charset="0"/>
              </a:rPr>
              <a:t>Verandering per 1 september 2014</a:t>
            </a:r>
            <a:r>
              <a:rPr lang="nl-NL" sz="2800" b="0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nl-NL" sz="2800" b="0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nl-NL" sz="2800" b="0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nl-NL" sz="2800" b="0" dirty="0" smtClean="0">
                <a:solidFill>
                  <a:srgbClr val="7030A0"/>
                </a:solidFill>
                <a:latin typeface="Cambria" pitchFamily="18" charset="0"/>
              </a:rPr>
            </a:br>
            <a:endParaRPr lang="en-US" sz="2800" b="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2408107"/>
            <a:ext cx="3504778" cy="13123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nl-NL" sz="2400" dirty="0">
                <a:solidFill>
                  <a:srgbClr val="7030A0"/>
                </a:solidFill>
                <a:latin typeface="Cambria" pitchFamily="18" charset="0"/>
              </a:rPr>
              <a:t>Bachelor</a:t>
            </a:r>
            <a:endParaRPr lang="en-US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6268" y="4543335"/>
            <a:ext cx="3506241" cy="12955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nl-NL" sz="2400" dirty="0">
                <a:solidFill>
                  <a:srgbClr val="7030A0"/>
                </a:solidFill>
                <a:latin typeface="Cambria" pitchFamily="18" charset="0"/>
              </a:rPr>
              <a:t>Bachelor</a:t>
            </a:r>
            <a:endParaRPr lang="en-US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508104" y="2448645"/>
            <a:ext cx="2160240" cy="11870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nl-NL" sz="2400" dirty="0" smtClean="0">
                <a:solidFill>
                  <a:srgbClr val="7030A0"/>
                </a:solidFill>
                <a:latin typeface="Cambria" pitchFamily="18" charset="0"/>
              </a:rPr>
              <a:t>Master</a:t>
            </a:r>
            <a:endParaRPr lang="en-US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75682" y="4518033"/>
            <a:ext cx="2192661" cy="12955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nl-NL" sz="2400" dirty="0">
                <a:solidFill>
                  <a:srgbClr val="7030A0"/>
                </a:solidFill>
                <a:latin typeface="Cambria" pitchFamily="18" charset="0"/>
              </a:rPr>
              <a:t>Master</a:t>
            </a:r>
            <a:endParaRPr lang="en-US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644008" y="2579288"/>
            <a:ext cx="648072" cy="9700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644008" y="4680787"/>
            <a:ext cx="648072" cy="9700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4577426" y="4337696"/>
            <a:ext cx="781236" cy="165618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868459"/>
            <a:ext cx="1300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nl-NL" sz="2000" dirty="0" smtClean="0">
                <a:solidFill>
                  <a:srgbClr val="7030A0"/>
                </a:solidFill>
                <a:latin typeface="Cambria" pitchFamily="18" charset="0"/>
              </a:rPr>
              <a:t>Voorheen:</a:t>
            </a:r>
            <a:endParaRPr lang="en-US" sz="20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407707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nl-NL" i="1" dirty="0" smtClean="0">
                <a:solidFill>
                  <a:srgbClr val="C00000"/>
                </a:solidFill>
                <a:latin typeface="Cambria" pitchFamily="18" charset="0"/>
              </a:rPr>
              <a:t>Nu: </a:t>
            </a:r>
            <a:endParaRPr lang="en-US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5857531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nl-NL" dirty="0" smtClean="0">
                <a:solidFill>
                  <a:srgbClr val="C00000"/>
                </a:solidFill>
                <a:latin typeface="Cambria" pitchFamily="18" charset="0"/>
              </a:rPr>
              <a:t>Toelatingscriteria </a:t>
            </a:r>
            <a:r>
              <a:rPr lang="nl-NL" dirty="0" err="1" smtClean="0">
                <a:solidFill>
                  <a:srgbClr val="C00000"/>
                </a:solidFill>
                <a:latin typeface="Cambria" pitchFamily="18" charset="0"/>
              </a:rPr>
              <a:t>oa</a:t>
            </a:r>
            <a:r>
              <a:rPr lang="nl-NL" dirty="0" smtClean="0">
                <a:solidFill>
                  <a:srgbClr val="C00000"/>
                </a:solidFill>
                <a:latin typeface="Cambria" pitchFamily="18" charset="0"/>
              </a:rPr>
              <a:t>: </a:t>
            </a:r>
            <a:r>
              <a:rPr lang="nl-NL" dirty="0">
                <a:solidFill>
                  <a:srgbClr val="C00000"/>
                </a:solidFill>
                <a:latin typeface="Cambria" pitchFamily="18" charset="0"/>
              </a:rPr>
              <a:t>resultaten bachelor, </a:t>
            </a:r>
            <a:r>
              <a:rPr lang="nl-NL" dirty="0" smtClean="0">
                <a:solidFill>
                  <a:srgbClr val="C00000"/>
                </a:solidFill>
                <a:latin typeface="Cambria" pitchFamily="18" charset="0"/>
              </a:rPr>
              <a:t>studieduur, motivatie, studieprogramma </a:t>
            </a:r>
            <a:r>
              <a:rPr lang="nl-NL" dirty="0">
                <a:solidFill>
                  <a:srgbClr val="C00000"/>
                </a:solidFill>
                <a:latin typeface="Cambria" pitchFamily="18" charset="0"/>
              </a:rPr>
              <a:t>. . .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E-mail</a:t>
            </a:r>
            <a:r>
              <a:rPr lang="nl-NL" dirty="0"/>
              <a:t>: </a:t>
            </a:r>
            <a:r>
              <a:rPr lang="nl-NL" dirty="0" smtClean="0"/>
              <a:t>Houd </a:t>
            </a:r>
            <a:r>
              <a:rPr lang="nl-NL" dirty="0"/>
              <a:t>beide </a:t>
            </a:r>
            <a:r>
              <a:rPr lang="nl-NL" dirty="0" err="1"/>
              <a:t>inboxen</a:t>
            </a:r>
            <a:r>
              <a:rPr lang="nl-NL" dirty="0"/>
              <a:t> goed bij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5" indent="0" eaLnBrk="0" hangingPunct="0">
              <a:lnSpc>
                <a:spcPct val="100000"/>
              </a:lnSpc>
              <a:spcBef>
                <a:spcPct val="20000"/>
              </a:spcBef>
              <a:buSzPct val="60000"/>
              <a:buNone/>
            </a:pPr>
            <a:r>
              <a:rPr lang="nl-NL" dirty="0" smtClean="0"/>
              <a:t>		SIS </a:t>
            </a:r>
            <a:r>
              <a:rPr lang="nl-NL" dirty="0"/>
              <a:t>+ Datanose         </a:t>
            </a:r>
            <a:r>
              <a:rPr lang="nl-NL" dirty="0" smtClean="0"/>
              <a:t> e-mailadres </a:t>
            </a:r>
            <a:r>
              <a:rPr lang="nl-NL" dirty="0"/>
              <a:t>zoals </a:t>
            </a:r>
            <a:r>
              <a:rPr lang="nl-NL" dirty="0" smtClean="0"/>
              <a:t>				opgegeven </a:t>
            </a:r>
            <a:r>
              <a:rPr lang="nl-NL" dirty="0"/>
              <a:t>in Studielink </a:t>
            </a:r>
            <a:r>
              <a:rPr lang="nl-NL" dirty="0" smtClean="0"/>
              <a:t>(vaak privéadres)</a:t>
            </a:r>
          </a:p>
          <a:p>
            <a:pPr marL="0" lvl="5" indent="0" eaLnBrk="0" hangingPunct="0">
              <a:lnSpc>
                <a:spcPct val="100000"/>
              </a:lnSpc>
              <a:spcBef>
                <a:spcPct val="20000"/>
              </a:spcBef>
              <a:buSzPct val="60000"/>
              <a:buNone/>
            </a:pPr>
            <a:endParaRPr lang="nl-NL" dirty="0" smtClean="0"/>
          </a:p>
          <a:p>
            <a:pPr marL="0" lvl="5" indent="0" eaLnBrk="0" hangingPunct="0">
              <a:lnSpc>
                <a:spcPct val="100000"/>
              </a:lnSpc>
              <a:spcBef>
                <a:spcPct val="20000"/>
              </a:spcBef>
              <a:buSzPct val="60000"/>
              <a:buNone/>
            </a:pPr>
            <a:endParaRPr lang="nl-NL" dirty="0"/>
          </a:p>
          <a:p>
            <a:pPr marL="0" lvl="5" indent="0" eaLnBrk="0" hangingPunct="0">
              <a:lnSpc>
                <a:spcPct val="100000"/>
              </a:lnSpc>
              <a:spcBef>
                <a:spcPct val="20000"/>
              </a:spcBef>
              <a:buSzPct val="60000"/>
              <a:buNone/>
            </a:pPr>
            <a:r>
              <a:rPr lang="nl-NL" dirty="0" smtClean="0"/>
              <a:t>		</a:t>
            </a:r>
          </a:p>
          <a:p>
            <a:pPr marL="0" lvl="5" indent="0" eaLnBrk="0" hangingPunct="0">
              <a:lnSpc>
                <a:spcPct val="100000"/>
              </a:lnSpc>
              <a:spcBef>
                <a:spcPct val="20000"/>
              </a:spcBef>
              <a:buSzPct val="60000"/>
              <a:buNone/>
            </a:pPr>
            <a:r>
              <a:rPr lang="nl-NL" dirty="0"/>
              <a:t>	</a:t>
            </a:r>
            <a:r>
              <a:rPr lang="nl-NL" dirty="0" smtClean="0"/>
              <a:t>	Blackboard </a:t>
            </a:r>
            <a:r>
              <a:rPr lang="nl-NL" dirty="0"/>
              <a:t>+ Outlook        </a:t>
            </a:r>
            <a:r>
              <a:rPr lang="nl-NL" dirty="0" smtClean="0"/>
              <a:t>@</a:t>
            </a:r>
            <a:r>
              <a:rPr lang="nl-NL" dirty="0"/>
              <a:t>student.uva.nl </a:t>
            </a:r>
            <a:r>
              <a:rPr lang="nl-NL" dirty="0" smtClean="0"/>
              <a:t> 			indien aangevraagd*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*</a:t>
            </a:r>
            <a:r>
              <a:rPr lang="nl-NL" sz="1600" dirty="0" smtClean="0"/>
              <a:t>aanvragen gaat soms bijna ongemerkt omdat het </a:t>
            </a:r>
            <a:r>
              <a:rPr lang="nl-NL" sz="1600" dirty="0" err="1" smtClean="0"/>
              <a:t>bijv</a:t>
            </a:r>
            <a:r>
              <a:rPr lang="nl-NL" sz="1600" dirty="0" smtClean="0"/>
              <a:t> nodig is om bepaalde     software te installeren (</a:t>
            </a:r>
            <a:r>
              <a:rPr lang="nl-NL" sz="1600" dirty="0" err="1" smtClean="0"/>
              <a:t>oa</a:t>
            </a:r>
            <a:r>
              <a:rPr lang="nl-NL" sz="1600" dirty="0" smtClean="0"/>
              <a:t> </a:t>
            </a:r>
            <a:r>
              <a:rPr lang="nl-NL" sz="1600" dirty="0" err="1" smtClean="0"/>
              <a:t>Matlab</a:t>
            </a:r>
            <a:r>
              <a:rPr lang="nl-NL" sz="1600" dirty="0" smtClean="0"/>
              <a:t>)</a:t>
            </a:r>
          </a:p>
          <a:p>
            <a:pPr marL="0" indent="0" algn="ctr">
              <a:buNone/>
            </a:pPr>
            <a:r>
              <a:rPr lang="nl-NL" sz="1400" i="1" dirty="0" smtClean="0"/>
              <a:t>Log in via </a:t>
            </a:r>
            <a:r>
              <a:rPr lang="nl-NL" sz="1400" i="1" dirty="0" smtClean="0">
                <a:hlinkClick r:id="rId2"/>
              </a:rPr>
              <a:t>www.mijnuva.nl</a:t>
            </a:r>
            <a:r>
              <a:rPr lang="nl-NL" sz="1400" i="1" dirty="0" smtClean="0"/>
              <a:t> om je @student.uva.nl </a:t>
            </a:r>
            <a:r>
              <a:rPr lang="nl-NL" sz="1400" i="1" dirty="0" err="1" smtClean="0"/>
              <a:t>inbox</a:t>
            </a:r>
            <a:r>
              <a:rPr lang="nl-NL" sz="1400" i="1" dirty="0" smtClean="0"/>
              <a:t> te openen</a:t>
            </a:r>
            <a:endParaRPr lang="nl-NL" sz="1400" i="1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27984" y="2609920"/>
            <a:ext cx="432048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5536" y="3212976"/>
            <a:ext cx="1584176" cy="1034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9721" y="340701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E-mail vanuit</a:t>
            </a:r>
            <a:br>
              <a:rPr lang="nl-NL" dirty="0" smtClean="0"/>
            </a:br>
            <a:r>
              <a:rPr lang="nl-NL" dirty="0" smtClean="0"/>
              <a:t>UvA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5012432" y="4365104"/>
            <a:ext cx="432048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9398935">
            <a:off x="2045125" y="2795691"/>
            <a:ext cx="432048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230693">
            <a:off x="2044423" y="4365610"/>
            <a:ext cx="432048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0649"/>
            <a:ext cx="1440160" cy="10801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08892"/>
            <a:ext cx="721163" cy="6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 smtClean="0"/>
              <a:t>student.uva.nl/</a:t>
            </a:r>
            <a:r>
              <a:rPr lang="nl-NL" b="0" dirty="0" err="1" smtClean="0"/>
              <a:t>pb</a:t>
            </a:r>
            <a:r>
              <a:rPr lang="nl-NL" b="0" dirty="0" smtClean="0"/>
              <a:t>/</a:t>
            </a:r>
            <a:r>
              <a:rPr lang="nl-NL" b="0" dirty="0" err="1" smtClean="0"/>
              <a:t>az</a:t>
            </a:r>
            <a:endParaRPr lang="nl-NL" b="0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9" y="1916832"/>
            <a:ext cx="7545587" cy="4261037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E888E-E464-4B9D-AABB-4F82CC50737C}" type="slidenum">
              <a:rPr lang="en-US" smtClean="0"/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Studiebegeleiding UvA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630616" cy="3352800"/>
          </a:xfrm>
        </p:spPr>
        <p:txBody>
          <a:bodyPr/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400" dirty="0" smtClean="0"/>
              <a:t>Docenten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400" dirty="0" smtClean="0"/>
              <a:t>Mentor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400" b="1" dirty="0" smtClean="0"/>
              <a:t>Studieadviseur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sz="2400" dirty="0" smtClean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400" dirty="0" smtClean="0"/>
              <a:t>Studenten Services </a:t>
            </a:r>
            <a:r>
              <a:rPr lang="nl-NL" sz="1400" dirty="0" smtClean="0"/>
              <a:t>(Locatie </a:t>
            </a:r>
            <a:r>
              <a:rPr lang="nl-NL" sz="1400" dirty="0" err="1" smtClean="0"/>
              <a:t>Roeterseiland</a:t>
            </a:r>
            <a:r>
              <a:rPr lang="nl-NL" sz="1400" dirty="0" smtClean="0"/>
              <a:t> Complex ‘REC’, gebouw E)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Studentendecanen (voorzieningen, DUO, topsport)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Studentenpsychologen 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Loopbaan Advies Centrum (studiekeuzebegeleiding, loopbaan oriëntatie)  </a:t>
            </a:r>
          </a:p>
          <a:p>
            <a:pPr lvl="1">
              <a:lnSpc>
                <a:spcPct val="100000"/>
              </a:lnSpc>
            </a:pPr>
            <a:endParaRPr lang="nl-NL" sz="2400" dirty="0" smtClean="0"/>
          </a:p>
          <a:p>
            <a:pPr lvl="1"/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02624" cy="838200"/>
          </a:xfrm>
        </p:spPr>
        <p:txBody>
          <a:bodyPr/>
          <a:lstStyle/>
          <a:p>
            <a:r>
              <a:rPr lang="nl-NL" dirty="0" smtClean="0"/>
              <a:t>Tweede semester: zelf aanmelden vakken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Semester 1: aanmelding 1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jaars</a:t>
            </a:r>
            <a:r>
              <a:rPr lang="nl-NL" dirty="0" smtClean="0"/>
              <a:t> automatisch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Vanaf semester 2: </a:t>
            </a:r>
            <a:r>
              <a:rPr lang="nl-NL" u="sng" dirty="0" smtClean="0"/>
              <a:t>zelf</a:t>
            </a:r>
            <a:r>
              <a:rPr lang="nl-NL" dirty="0" smtClean="0"/>
              <a:t> aanmelden in SIS via de planner in de studiegids</a:t>
            </a:r>
            <a:br>
              <a:rPr lang="nl-NL" dirty="0" smtClean="0"/>
            </a:br>
            <a:r>
              <a:rPr lang="nl-NL" sz="2400" dirty="0" smtClean="0">
                <a:solidFill>
                  <a:srgbClr val="7030A0"/>
                </a:solidFill>
                <a:latin typeface="+mj-lt"/>
              </a:rPr>
              <a:t>(zie  button A-Z : </a:t>
            </a:r>
            <a:r>
              <a:rPr lang="nl-NL" sz="2400" b="1" dirty="0" smtClean="0">
                <a:solidFill>
                  <a:srgbClr val="7030A0"/>
                </a:solidFill>
                <a:latin typeface="+mj-lt"/>
              </a:rPr>
              <a:t>V</a:t>
            </a:r>
            <a:r>
              <a:rPr lang="nl-NL" sz="2400" dirty="0" smtClean="0">
                <a:solidFill>
                  <a:srgbClr val="7030A0"/>
                </a:solidFill>
                <a:latin typeface="+mj-lt"/>
              </a:rPr>
              <a:t>ak- en tentamenaanmelding)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err="1" smtClean="0"/>
              <a:t>Vakaanmelding</a:t>
            </a:r>
            <a:r>
              <a:rPr lang="nl-NL" dirty="0" smtClean="0"/>
              <a:t> staat beperkte tijd open: </a:t>
            </a:r>
            <a:br>
              <a:rPr lang="nl-NL" dirty="0" smtClean="0"/>
            </a:br>
            <a:r>
              <a:rPr lang="nl-NL" dirty="0" smtClean="0"/>
              <a:t>3 </a:t>
            </a:r>
            <a:r>
              <a:rPr lang="nl-NL" dirty="0"/>
              <a:t>december </a:t>
            </a:r>
            <a:r>
              <a:rPr lang="nl-NL" dirty="0" smtClean="0"/>
              <a:t>t/m 15 </a:t>
            </a:r>
            <a:r>
              <a:rPr lang="nl-NL" dirty="0"/>
              <a:t>december </a:t>
            </a:r>
            <a:r>
              <a:rPr lang="nl-NL" dirty="0" smtClean="0"/>
              <a:t>13.00</a:t>
            </a:r>
            <a:endParaRPr lang="nl-NL" dirty="0"/>
          </a:p>
          <a:p>
            <a:endParaRPr lang="nl-NL" sz="20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20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952" y="8508"/>
            <a:ext cx="1395783" cy="128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Marleen </a:t>
            </a:r>
            <a:r>
              <a:rPr lang="nl-NL" dirty="0" err="1" smtClean="0"/>
              <a:t>Enschedé</a:t>
            </a:r>
            <a:endParaRPr lang="nl-NL" dirty="0" smtClean="0"/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514600"/>
            <a:ext cx="7848600" cy="33528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nl-NL" dirty="0" smtClean="0"/>
              <a:t>Studieadviseur Psychobiologie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nl-NL" dirty="0" smtClean="0">
                <a:hlinkClick r:id="rId2"/>
              </a:rPr>
              <a:t>m.enschede@uva.nl</a:t>
            </a:r>
            <a:endParaRPr lang="nl-NL" dirty="0" smtClean="0"/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nl-NL" dirty="0" smtClean="0"/>
              <a:t>020 525 7403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nl-NL" dirty="0" smtClean="0"/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nl-NL" sz="2000" dirty="0" smtClean="0"/>
              <a:t>aanwezig di, do, vr</a:t>
            </a:r>
            <a:br>
              <a:rPr lang="nl-NL" sz="2000" dirty="0" smtClean="0"/>
            </a:br>
            <a:r>
              <a:rPr lang="nl-NL" sz="2000" dirty="0" smtClean="0"/>
              <a:t>inloopspreekuur vrijdag 13.00-14.00</a:t>
            </a:r>
            <a:br>
              <a:rPr lang="nl-NL" sz="2000" dirty="0" smtClean="0"/>
            </a:br>
            <a:endParaRPr lang="nl-NL" sz="2000" dirty="0" smtClean="0"/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nl-NL" sz="1600" i="1" dirty="0" smtClean="0"/>
          </a:p>
        </p:txBody>
      </p:sp>
      <p:sp>
        <p:nvSpPr>
          <p:cNvPr id="7172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B75CF3-7862-467D-B246-3B8EEEA115ED}" type="slidenum">
              <a:rPr lang="en-US">
                <a:solidFill>
                  <a:srgbClr val="751B68"/>
                </a:solidFill>
              </a:rPr>
              <a:pPr/>
              <a:t>21</a:t>
            </a:fld>
            <a:endParaRPr lang="en-US"/>
          </a:p>
        </p:txBody>
      </p:sp>
      <p:pic>
        <p:nvPicPr>
          <p:cNvPr id="7173" name="Picture 3" descr="WEGWIJZER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66750"/>
            <a:ext cx="183991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6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Studiebegeleiding UvA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Peer coaches </a:t>
            </a:r>
            <a:r>
              <a:rPr lang="nl-NL" dirty="0" smtClean="0">
                <a:hlinkClick r:id="rId2"/>
              </a:rPr>
              <a:t>www.uva/nl/peer2peer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E-coaching </a:t>
            </a:r>
            <a:r>
              <a:rPr lang="nl-NL" dirty="0" smtClean="0">
                <a:hlinkClick r:id="rId3"/>
              </a:rPr>
              <a:t>www.uva.nl-ecoaching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150,- voor 12 weken online begeleiding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studieadviseur is er voor: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Vragen over efficiënt en effectief studeren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Persoonlijke omstandigheden/ziekte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Extra uitdaging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Studieplanning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Studievertraging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Keuzes/twijfel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Vragen over regelgeving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Studievaardigheden: wat ik vaak tegenkom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Geen actieve studeervorm (samenvatten, colleges uittypen, lezen)</a:t>
            </a:r>
          </a:p>
          <a:p>
            <a:r>
              <a:rPr lang="nl-NL" dirty="0" smtClean="0"/>
              <a:t>Niet genoeg herhalen</a:t>
            </a:r>
          </a:p>
          <a:p>
            <a:r>
              <a:rPr lang="nl-NL" dirty="0" smtClean="0"/>
              <a:t>Eindproduct te uitgebreid om echt te leren</a:t>
            </a:r>
          </a:p>
          <a:p>
            <a:r>
              <a:rPr lang="nl-NL" dirty="0" smtClean="0"/>
              <a:t>Geen hoofd- en bijzaken kunnen onderscheiden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4632" cy="838200"/>
          </a:xfrm>
        </p:spPr>
        <p:txBody>
          <a:bodyPr/>
          <a:lstStyle/>
          <a:p>
            <a:r>
              <a:rPr lang="nl-NL" sz="3200" dirty="0" smtClean="0"/>
              <a:t>Tipsheets: www.student.uva.nl/pb&gt;A-Z </a:t>
            </a:r>
            <a:r>
              <a:rPr lang="nl-NL" sz="3200" dirty="0"/>
              <a:t>&gt; </a:t>
            </a:r>
            <a:r>
              <a:rPr lang="nl-NL" sz="3200" dirty="0">
                <a:solidFill>
                  <a:srgbClr val="00B050"/>
                </a:solidFill>
              </a:rPr>
              <a:t>succesvol studeren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35325"/>
            <a:ext cx="2369127" cy="335002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48880"/>
            <a:ext cx="2370840" cy="3352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52936"/>
            <a:ext cx="2344032" cy="33148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11144" y="53732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en meer…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UvA biedt ondersteuning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918648" cy="335280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Workshop ‘Stapel te lijf’</a:t>
            </a:r>
          </a:p>
          <a:p>
            <a:pPr marL="0" indent="0">
              <a:buNone/>
            </a:pPr>
            <a:r>
              <a:rPr lang="nl-NL" sz="1600" i="1" dirty="0" smtClean="0"/>
              <a:t>Hoe ga je grote stapels boeken en syllabi te lijf?</a:t>
            </a:r>
          </a:p>
          <a:p>
            <a:pPr marL="0" indent="0">
              <a:buNone/>
            </a:pPr>
            <a:r>
              <a:rPr lang="nl-NL" sz="1600" i="1" dirty="0"/>
              <a:t>H</a:t>
            </a:r>
            <a:r>
              <a:rPr lang="nl-NL" sz="1600" i="1" dirty="0" smtClean="0"/>
              <a:t>oe benader je de studiestof en hoe zorg je dat het ook blijft hangen?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Wie: 		studenten PB, Bio, BMW</a:t>
            </a:r>
          </a:p>
          <a:p>
            <a:pPr marL="0" indent="0">
              <a:buNone/>
            </a:pPr>
            <a:r>
              <a:rPr lang="nl-NL" sz="2000" dirty="0" smtClean="0"/>
              <a:t>Door: 		Studentendecaan en peer coach</a:t>
            </a:r>
          </a:p>
          <a:p>
            <a:pPr marL="0" indent="0">
              <a:buNone/>
            </a:pPr>
            <a:r>
              <a:rPr lang="nl-NL" sz="2000" dirty="0" smtClean="0"/>
              <a:t>Wanneer: 	in november, 1 sessie van 3 uur</a:t>
            </a:r>
            <a:br>
              <a:rPr lang="nl-NL" sz="2000" dirty="0" smtClean="0"/>
            </a:b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Informatie over aanmelden ontvangen jullie via ABV.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16832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UvA biedt ondersteuning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918648" cy="3650704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Training ‘Grip op je studie’</a:t>
            </a:r>
          </a:p>
          <a:p>
            <a:pPr marL="0" indent="0">
              <a:buNone/>
            </a:pPr>
            <a:r>
              <a:rPr lang="nl-NL" sz="1600" i="1" dirty="0" smtClean="0"/>
              <a:t>Onderwerpen: motivatie en discipline</a:t>
            </a:r>
          </a:p>
          <a:p>
            <a:pPr marL="0" indent="0">
              <a:buNone/>
            </a:pPr>
            <a:r>
              <a:rPr lang="nl-NL" sz="1600" i="1" dirty="0" smtClean="0"/>
              <a:t>uitstelgedrag en planning,</a:t>
            </a:r>
          </a:p>
          <a:p>
            <a:pPr marL="0" indent="0">
              <a:buNone/>
            </a:pPr>
            <a:r>
              <a:rPr lang="nl-NL" sz="1600" i="1" dirty="0" smtClean="0"/>
              <a:t>(</a:t>
            </a:r>
            <a:r>
              <a:rPr lang="nl-NL" sz="1600" i="1" dirty="0" err="1" smtClean="0"/>
              <a:t>bachelorspecifieke</a:t>
            </a:r>
            <a:r>
              <a:rPr lang="nl-NL" sz="1600" i="1" dirty="0" smtClean="0"/>
              <a:t>) studievaardigheden.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Wie: 		op uitnodiging (cijfer deeltoets sept onvoldoende)</a:t>
            </a:r>
          </a:p>
          <a:p>
            <a:pPr marL="0" indent="0">
              <a:buNone/>
            </a:pPr>
            <a:r>
              <a:rPr lang="nl-NL" sz="2000" dirty="0" smtClean="0"/>
              <a:t>Door: 		docenten ABV</a:t>
            </a:r>
          </a:p>
          <a:p>
            <a:pPr marL="0" indent="0">
              <a:buNone/>
            </a:pPr>
            <a:r>
              <a:rPr lang="nl-NL" sz="2000" dirty="0" smtClean="0"/>
              <a:t>Wanneer: 	november en december, 4 sessies van 2 uur </a:t>
            </a:r>
          </a:p>
          <a:p>
            <a:pPr marL="0" indent="0">
              <a:buNone/>
            </a:pPr>
            <a:r>
              <a:rPr lang="nl-NL" sz="2000" dirty="0" smtClean="0"/>
              <a:t>		+ terugkombijeenkomst in januari</a:t>
            </a:r>
          </a:p>
          <a:p>
            <a:pPr marL="0" indent="0">
              <a:buNone/>
            </a:pPr>
            <a:r>
              <a:rPr lang="nl-NL" sz="2000" dirty="0" smtClean="0"/>
              <a:t>Informatie via ABV docent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8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0872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Gesprek over jouw </a:t>
            </a:r>
            <a:r>
              <a:rPr lang="nl-NL" dirty="0" err="1" smtClean="0"/>
              <a:t>studieaanpak</a:t>
            </a:r>
            <a:r>
              <a:rPr lang="nl-NL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92896"/>
            <a:ext cx="7848872" cy="3352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Mentor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Studieadviseur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Trek snel aan de bel als je succesvoller wilt studeren!</a:t>
            </a:r>
            <a:endParaRPr lang="en-US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4430</TotalTime>
  <Words>465</Words>
  <Application>Microsoft Office PowerPoint</Application>
  <PresentationFormat>On-screen Show (4:3)</PresentationFormat>
  <Paragraphs>155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Standaardontwerp</vt:lpstr>
      <vt:lpstr>2_Standaardontwerp</vt:lpstr>
      <vt:lpstr>1_Standaardontwerp</vt:lpstr>
      <vt:lpstr>4_Standaardontwerp</vt:lpstr>
      <vt:lpstr>De studieadviseur is er voor jou</vt:lpstr>
      <vt:lpstr>Studiebegeleiding UvA</vt:lpstr>
      <vt:lpstr>Studiebegeleiding UvA</vt:lpstr>
      <vt:lpstr>De studieadviseur is er voor:</vt:lpstr>
      <vt:lpstr>Studievaardigheden: wat ik vaak tegenkom</vt:lpstr>
      <vt:lpstr>Tipsheets: www.student.uva.nl/pb&gt;A-Z &gt; succesvol studeren</vt:lpstr>
      <vt:lpstr>UvA biedt ondersteuning</vt:lpstr>
      <vt:lpstr>UvA biedt ondersteuning</vt:lpstr>
      <vt:lpstr>Gesprek over jouw studieaanpak  </vt:lpstr>
      <vt:lpstr>Meld persoonlijke omstandigheden bij mij (zeker) als ze je studie beïnvloeden</vt:lpstr>
      <vt:lpstr>Studeren in het buitenland  </vt:lpstr>
      <vt:lpstr>Tentamens en practica</vt:lpstr>
      <vt:lpstr>Bindend Studieadvies (BSA)</vt:lpstr>
      <vt:lpstr>Aanvullende ingangseisen 2e-jaars vakken</vt:lpstr>
      <vt:lpstr>BSA adviezen</vt:lpstr>
      <vt:lpstr>BSA niet gehaald vanwege (bijzondere) persoonlijke omstandigheden</vt:lpstr>
      <vt:lpstr>Verandering per 1 september 2014  </vt:lpstr>
      <vt:lpstr>E-mail: Houd beide inboxen goed bij</vt:lpstr>
      <vt:lpstr>student.uva.nl/pb/az</vt:lpstr>
      <vt:lpstr>Tweede semester: zelf aanmelden vakken</vt:lpstr>
      <vt:lpstr>Marleen Enschedé</vt:lpstr>
    </vt:vector>
  </TitlesOfParts>
  <Company>moi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me</dc:creator>
  <cp:lastModifiedBy>Enschede, Marleen</cp:lastModifiedBy>
  <cp:revision>148</cp:revision>
  <cp:lastPrinted>2015-10-08T13:06:58Z</cp:lastPrinted>
  <dcterms:created xsi:type="dcterms:W3CDTF">2007-08-09T18:52:28Z</dcterms:created>
  <dcterms:modified xsi:type="dcterms:W3CDTF">2015-10-16T12:56:31Z</dcterms:modified>
</cp:coreProperties>
</file>