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8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B7E172-1B89-466A-B870-002684477A5E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63FC8-D17A-4F18-B908-3B13B8C701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653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0D8AFF-BCEA-4908-B2E9-1C31B6E9D730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5E563-6D85-4E7F-955D-A7273487A2E8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D0EB-18E5-4A4E-85DA-A10F093C5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5E563-6D85-4E7F-955D-A7273487A2E8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D0EB-18E5-4A4E-85DA-A10F093C5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5E563-6D85-4E7F-955D-A7273487A2E8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D0EB-18E5-4A4E-85DA-A10F093C5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5E563-6D85-4E7F-955D-A7273487A2E8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D0EB-18E5-4A4E-85DA-A10F093C5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5E563-6D85-4E7F-955D-A7273487A2E8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D0EB-18E5-4A4E-85DA-A10F093C5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5E563-6D85-4E7F-955D-A7273487A2E8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D0EB-18E5-4A4E-85DA-A10F093C5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5E563-6D85-4E7F-955D-A7273487A2E8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D0EB-18E5-4A4E-85DA-A10F093C5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5E563-6D85-4E7F-955D-A7273487A2E8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D0EB-18E5-4A4E-85DA-A10F093C5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5E563-6D85-4E7F-955D-A7273487A2E8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D0EB-18E5-4A4E-85DA-A10F093C5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5E563-6D85-4E7F-955D-A7273487A2E8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D0EB-18E5-4A4E-85DA-A10F093C5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5E563-6D85-4E7F-955D-A7273487A2E8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D0EB-18E5-4A4E-85DA-A10F093C5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5E563-6D85-4E7F-955D-A7273487A2E8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4D0EB-18E5-4A4E-85DA-A10F093C5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1210232"/>
              </p:ext>
            </p:extLst>
          </p:nvPr>
        </p:nvGraphicFramePr>
        <p:xfrm>
          <a:off x="354013" y="850900"/>
          <a:ext cx="8494308" cy="212922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84415"/>
                <a:gridCol w="1983346"/>
                <a:gridCol w="2202288"/>
                <a:gridCol w="2524259"/>
              </a:tblGrid>
              <a:tr h="440528">
                <a:tc>
                  <a:txBody>
                    <a:bodyPr/>
                    <a:lstStyle/>
                    <a:p>
                      <a:r>
                        <a:rPr lang="nl-NL" b="1" i="1" noProof="0" dirty="0" smtClean="0"/>
                        <a:t>Lijn</a:t>
                      </a:r>
                      <a:endParaRPr lang="nl-NL" b="1" i="1" noProof="0" dirty="0"/>
                    </a:p>
                  </a:txBody>
                  <a:tcP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noProof="0" dirty="0" smtClean="0"/>
                        <a:t>Periode</a:t>
                      </a:r>
                      <a:r>
                        <a:rPr lang="nl-NL" baseline="0" noProof="0" dirty="0" smtClean="0"/>
                        <a:t> 1 </a:t>
                      </a:r>
                      <a:endParaRPr lang="nl-NL" noProof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noProof="0" dirty="0" smtClean="0"/>
                        <a:t>Periode</a:t>
                      </a:r>
                      <a:r>
                        <a:rPr lang="nl-NL" baseline="0" noProof="0" dirty="0" smtClean="0"/>
                        <a:t> 2 </a:t>
                      </a:r>
                      <a:endParaRPr lang="nl-NL" noProof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noProof="0" dirty="0" smtClean="0"/>
                        <a:t>Periode</a:t>
                      </a:r>
                      <a:r>
                        <a:rPr lang="nl-NL" baseline="0" noProof="0" dirty="0" smtClean="0"/>
                        <a:t> 3 </a:t>
                      </a:r>
                      <a:endParaRPr lang="nl-NL" noProof="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446647">
                <a:tc>
                  <a:txBody>
                    <a:bodyPr/>
                    <a:lstStyle/>
                    <a:p>
                      <a:r>
                        <a:rPr lang="nl-NL" sz="2000" b="0" i="1" noProof="0" dirty="0" smtClean="0"/>
                        <a:t>Wet.</a:t>
                      </a:r>
                      <a:r>
                        <a:rPr lang="nl-NL" sz="2000" b="0" i="1" baseline="0" noProof="0" dirty="0" smtClean="0"/>
                        <a:t> Schrijven:</a:t>
                      </a:r>
                      <a:endParaRPr lang="nl-NL" sz="2000" b="0" i="1" noProof="0" dirty="0"/>
                    </a:p>
                  </a:txBody>
                  <a:tcP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b="1" noProof="0" dirty="0" err="1" smtClean="0">
                          <a:solidFill>
                            <a:schemeClr val="tx1"/>
                          </a:solidFill>
                        </a:rPr>
                        <a:t>Onderzoeks</a:t>
                      </a:r>
                      <a:r>
                        <a:rPr lang="nl-NL" b="1" noProof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nl-NL" b="1" noProof="0" dirty="0" smtClean="0">
                          <a:solidFill>
                            <a:schemeClr val="tx1"/>
                          </a:solidFill>
                        </a:rPr>
                        <a:t>beschrijving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noProof="0" dirty="0" smtClean="0"/>
                        <a:t>Literatuurverslag</a:t>
                      </a:r>
                      <a:endParaRPr lang="nl-NL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noProof="0" dirty="0" smtClean="0"/>
                        <a:t>Literatuurverslag</a:t>
                      </a:r>
                      <a:endParaRPr lang="nl-NL" b="1" noProof="0" dirty="0"/>
                    </a:p>
                  </a:txBody>
                  <a:tcPr/>
                </a:tc>
              </a:tr>
              <a:tr h="446647">
                <a:tc>
                  <a:txBody>
                    <a:bodyPr/>
                    <a:lstStyle/>
                    <a:p>
                      <a:r>
                        <a:rPr lang="nl-NL" sz="2000" b="0" i="1" noProof="0" dirty="0" smtClean="0"/>
                        <a:t>Presenteren:</a:t>
                      </a:r>
                      <a:endParaRPr lang="nl-NL" sz="2000" b="0" i="1" noProof="0" dirty="0"/>
                    </a:p>
                  </a:txBody>
                  <a:tcP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noProof="0" dirty="0" smtClean="0"/>
                        <a:t>Nieuwsflitsen</a:t>
                      </a:r>
                      <a:endParaRPr lang="nl-NL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 smtClean="0"/>
                        <a:t>Nieuwsflitsen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 smtClean="0"/>
                        <a:t>Nieuwsflitsen</a:t>
                      </a:r>
                      <a:endParaRPr lang="nl-NL" noProof="0" dirty="0"/>
                    </a:p>
                  </a:txBody>
                  <a:tcPr/>
                </a:tc>
              </a:tr>
              <a:tr h="601968">
                <a:tc>
                  <a:txBody>
                    <a:bodyPr/>
                    <a:lstStyle/>
                    <a:p>
                      <a:endParaRPr lang="nl-NL" sz="2000" b="0" i="1" noProof="0" dirty="0"/>
                    </a:p>
                  </a:txBody>
                  <a:tcP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noProof="0" dirty="0" smtClean="0"/>
                        <a:t>Beroepsoriëntatie</a:t>
                      </a:r>
                      <a:endParaRPr lang="nl-NL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 smtClean="0"/>
                        <a:t>Beroepsoriëntatie</a:t>
                      </a:r>
                      <a:endParaRPr lang="nl-NL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282223"/>
              </p:ext>
            </p:extLst>
          </p:nvPr>
        </p:nvGraphicFramePr>
        <p:xfrm>
          <a:off x="390525" y="3603625"/>
          <a:ext cx="8534019" cy="189319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47547"/>
                <a:gridCol w="1983346"/>
                <a:gridCol w="2202288"/>
                <a:gridCol w="2600838"/>
              </a:tblGrid>
              <a:tr h="468419">
                <a:tc>
                  <a:txBody>
                    <a:bodyPr/>
                    <a:lstStyle/>
                    <a:p>
                      <a:r>
                        <a:rPr lang="nl-NL" b="1" i="1" noProof="0" dirty="0" smtClean="0"/>
                        <a:t>Lijn</a:t>
                      </a:r>
                      <a:endParaRPr lang="nl-NL" b="1" i="1" noProof="0" dirty="0"/>
                    </a:p>
                  </a:txBody>
                  <a:tcP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noProof="0" dirty="0" smtClean="0"/>
                        <a:t>Periode</a:t>
                      </a:r>
                      <a:r>
                        <a:rPr lang="nl-NL" baseline="0" dirty="0" smtClean="0"/>
                        <a:t> 4 </a:t>
                      </a:r>
                      <a:endParaRPr lang="nl-NL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Periode</a:t>
                      </a:r>
                      <a:r>
                        <a:rPr lang="nl-NL" baseline="0" dirty="0" smtClean="0"/>
                        <a:t> 5 </a:t>
                      </a:r>
                      <a:endParaRPr lang="nl-NL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Periode</a:t>
                      </a:r>
                      <a:r>
                        <a:rPr lang="nl-NL" sz="1600" baseline="0" dirty="0" smtClean="0"/>
                        <a:t> 6 </a:t>
                      </a:r>
                      <a:endParaRPr lang="nl-NL" sz="16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474925">
                <a:tc>
                  <a:txBody>
                    <a:bodyPr/>
                    <a:lstStyle/>
                    <a:p>
                      <a:r>
                        <a:rPr lang="nl-NL" sz="2000" b="0" i="1" noProof="0" dirty="0" smtClean="0"/>
                        <a:t>Wet.</a:t>
                      </a:r>
                      <a:r>
                        <a:rPr lang="nl-NL" sz="2000" b="0" i="1" baseline="0" noProof="0" dirty="0" smtClean="0"/>
                        <a:t> Schrijven:</a:t>
                      </a:r>
                      <a:endParaRPr lang="nl-NL" sz="2000" b="0" i="1" noProof="0" dirty="0"/>
                    </a:p>
                  </a:txBody>
                  <a:tcP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b="1" dirty="0" smtClean="0"/>
                        <a:t>Onderzoeksverslag</a:t>
                      </a:r>
                      <a:endParaRPr lang="nl-N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 smtClean="0"/>
                        <a:t>Onderzoeksvoorstel</a:t>
                      </a:r>
                      <a:endParaRPr lang="nl-N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 smtClean="0"/>
                        <a:t>Onderzoeksvoorstel</a:t>
                      </a:r>
                      <a:endParaRPr lang="nl-NL" b="1" dirty="0"/>
                    </a:p>
                  </a:txBody>
                  <a:tcPr/>
                </a:tc>
              </a:tr>
              <a:tr h="474925">
                <a:tc>
                  <a:txBody>
                    <a:bodyPr/>
                    <a:lstStyle/>
                    <a:p>
                      <a:r>
                        <a:rPr lang="nl-NL" sz="2000" b="0" i="1" noProof="0" dirty="0" smtClean="0"/>
                        <a:t>Presenteren:</a:t>
                      </a:r>
                      <a:endParaRPr lang="nl-NL" sz="2000" b="0" i="1" noProof="0" dirty="0"/>
                    </a:p>
                  </a:txBody>
                  <a:tcP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b="1" dirty="0" smtClean="0"/>
                        <a:t>Eindpresentaties</a:t>
                      </a:r>
                      <a:endParaRPr lang="nl-N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 smtClean="0"/>
                        <a:t>Eindpresentaties</a:t>
                      </a:r>
                      <a:endParaRPr lang="nl-N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 smtClean="0"/>
                        <a:t>Eindpresentaties</a:t>
                      </a:r>
                      <a:endParaRPr lang="nl-NL" b="1" dirty="0"/>
                    </a:p>
                  </a:txBody>
                  <a:tcPr/>
                </a:tc>
              </a:tr>
              <a:tr h="474925">
                <a:tc>
                  <a:txBody>
                    <a:bodyPr/>
                    <a:lstStyle/>
                    <a:p>
                      <a:endParaRPr lang="nl-NL" sz="2000" b="0" i="1" noProof="0" dirty="0"/>
                    </a:p>
                  </a:txBody>
                  <a:tcP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421" name="TextBox 7"/>
          <p:cNvSpPr txBox="1">
            <a:spLocks noChangeArrowheads="1"/>
          </p:cNvSpPr>
          <p:nvPr/>
        </p:nvSpPr>
        <p:spPr bwMode="auto">
          <a:xfrm>
            <a:off x="357158" y="309563"/>
            <a:ext cx="85011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nl-NL" sz="2400" b="1" dirty="0" smtClean="0"/>
              <a:t>Jaaroverzicht Academische Basisvaardigheden </a:t>
            </a:r>
            <a:r>
              <a:rPr lang="nl-NL" sz="2400" b="1" dirty="0" smtClean="0"/>
              <a:t>2012/2013</a:t>
            </a:r>
            <a:endParaRPr lang="nl-NL" sz="2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031911"/>
              </p:ext>
            </p:extLst>
          </p:nvPr>
        </p:nvGraphicFramePr>
        <p:xfrm>
          <a:off x="467544" y="1052736"/>
          <a:ext cx="8229599" cy="644727"/>
        </p:xfrm>
        <a:graphic>
          <a:graphicData uri="http://schemas.openxmlformats.org/drawingml/2006/table">
            <a:tbl>
              <a:tblPr/>
              <a:tblGrid>
                <a:gridCol w="550168"/>
                <a:gridCol w="902620"/>
                <a:gridCol w="699172"/>
                <a:gridCol w="550168"/>
                <a:gridCol w="836714"/>
                <a:gridCol w="596016"/>
                <a:gridCol w="905485"/>
                <a:gridCol w="550168"/>
                <a:gridCol w="550168"/>
                <a:gridCol w="550168"/>
                <a:gridCol w="747885"/>
                <a:gridCol w="790867"/>
              </a:tblGrid>
              <a:tr h="21490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Nieuwsflitsen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9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 5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WG6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WG7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WG8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WG9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WG10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13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Vak</a:t>
                      </a: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Vak</a:t>
                      </a: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WG11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WG12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9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 + R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086881"/>
              </p:ext>
            </p:extLst>
          </p:nvPr>
        </p:nvGraphicFramePr>
        <p:xfrm>
          <a:off x="467544" y="2204864"/>
          <a:ext cx="8229600" cy="1124406"/>
        </p:xfrm>
        <a:graphic>
          <a:graphicData uri="http://schemas.openxmlformats.org/drawingml/2006/table">
            <a:tbl>
              <a:tblPr/>
              <a:tblGrid>
                <a:gridCol w="549977"/>
                <a:gridCol w="905170"/>
                <a:gridCol w="698928"/>
                <a:gridCol w="549977"/>
                <a:gridCol w="836423"/>
                <a:gridCol w="595808"/>
                <a:gridCol w="905170"/>
                <a:gridCol w="549977"/>
                <a:gridCol w="549977"/>
                <a:gridCol w="549977"/>
                <a:gridCol w="747625"/>
                <a:gridCol w="790591"/>
              </a:tblGrid>
              <a:tr h="21490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Literatuurverslag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7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 5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WG6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WG7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WG8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WG9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WG10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WG11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WG12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78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1e artikel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2e artikel + overkoepelend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opzet inl.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artikelen integreren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inleiding / discussie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eindversie 1  + peer review (structuur)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peer review: inhoudelijk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eindversie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814293"/>
              </p:ext>
            </p:extLst>
          </p:nvPr>
        </p:nvGraphicFramePr>
        <p:xfrm>
          <a:off x="467544" y="4005064"/>
          <a:ext cx="8229599" cy="773673"/>
        </p:xfrm>
        <a:graphic>
          <a:graphicData uri="http://schemas.openxmlformats.org/drawingml/2006/table">
            <a:tbl>
              <a:tblPr/>
              <a:tblGrid>
                <a:gridCol w="550168"/>
                <a:gridCol w="902620"/>
                <a:gridCol w="699172"/>
                <a:gridCol w="550168"/>
                <a:gridCol w="836714"/>
                <a:gridCol w="596016"/>
                <a:gridCol w="905485"/>
                <a:gridCol w="550168"/>
                <a:gridCol w="550168"/>
                <a:gridCol w="550168"/>
                <a:gridCol w="747885"/>
                <a:gridCol w="790867"/>
              </a:tblGrid>
              <a:tr h="21490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Beroepsorientatie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9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 5</a:t>
                      </a:r>
                    </a:p>
                  </a:txBody>
                  <a:tcPr marL="8596" marR="8596" marT="8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WG6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WG7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WG8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WG9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WG10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WG11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WG12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versie 1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eindversie + akkoord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presentaties + boekjes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382867"/>
              </p:ext>
            </p:extLst>
          </p:nvPr>
        </p:nvGraphicFramePr>
        <p:xfrm>
          <a:off x="467544" y="3501008"/>
          <a:ext cx="8229601" cy="343855"/>
        </p:xfrm>
        <a:graphic>
          <a:graphicData uri="http://schemas.openxmlformats.org/drawingml/2006/table">
            <a:tbl>
              <a:tblPr/>
              <a:tblGrid>
                <a:gridCol w="549977"/>
                <a:gridCol w="905170"/>
                <a:gridCol w="698928"/>
                <a:gridCol w="549977"/>
                <a:gridCol w="836423"/>
                <a:gridCol w="595808"/>
                <a:gridCol w="905170"/>
                <a:gridCol w="549977"/>
                <a:gridCol w="549977"/>
                <a:gridCol w="549977"/>
                <a:gridCol w="747625"/>
                <a:gridCol w="790592"/>
              </a:tblGrid>
              <a:tr h="34385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weging experimenten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kernkwaliteiten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weging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experimenten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784237"/>
              </p:ext>
            </p:extLst>
          </p:nvPr>
        </p:nvGraphicFramePr>
        <p:xfrm>
          <a:off x="467544" y="4869160"/>
          <a:ext cx="8229600" cy="515783"/>
        </p:xfrm>
        <a:graphic>
          <a:graphicData uri="http://schemas.openxmlformats.org/drawingml/2006/table">
            <a:tbl>
              <a:tblPr/>
              <a:tblGrid>
                <a:gridCol w="549977"/>
                <a:gridCol w="905170"/>
                <a:gridCol w="698928"/>
                <a:gridCol w="549977"/>
                <a:gridCol w="836423"/>
                <a:gridCol w="595808"/>
                <a:gridCol w="905170"/>
                <a:gridCol w="549977"/>
                <a:gridCol w="549977"/>
                <a:gridCol w="549977"/>
                <a:gridCol w="747625"/>
                <a:gridCol w="790591"/>
              </a:tblGrid>
              <a:tr h="515783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terug- en vooruitblik studie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315648"/>
              </p:ext>
            </p:extLst>
          </p:nvPr>
        </p:nvGraphicFramePr>
        <p:xfrm>
          <a:off x="467544" y="1700808"/>
          <a:ext cx="8229600" cy="171928"/>
        </p:xfrm>
        <a:graphic>
          <a:graphicData uri="http://schemas.openxmlformats.org/drawingml/2006/table">
            <a:tbl>
              <a:tblPr/>
              <a:tblGrid>
                <a:gridCol w="549977"/>
                <a:gridCol w="905170"/>
                <a:gridCol w="698928"/>
                <a:gridCol w="549977"/>
                <a:gridCol w="836423"/>
                <a:gridCol w="595808"/>
                <a:gridCol w="905170"/>
                <a:gridCol w="549977"/>
                <a:gridCol w="549977"/>
                <a:gridCol w="549977"/>
                <a:gridCol w="747625"/>
                <a:gridCol w="790591"/>
              </a:tblGrid>
              <a:tr h="1719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96" marR="8596" marT="85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520465"/>
              </p:ext>
            </p:extLst>
          </p:nvPr>
        </p:nvGraphicFramePr>
        <p:xfrm>
          <a:off x="467544" y="5373216"/>
          <a:ext cx="8229601" cy="776763"/>
        </p:xfrm>
        <a:graphic>
          <a:graphicData uri="http://schemas.openxmlformats.org/drawingml/2006/table">
            <a:tbl>
              <a:tblPr/>
              <a:tblGrid>
                <a:gridCol w="515693"/>
                <a:gridCol w="846059"/>
                <a:gridCol w="655360"/>
                <a:gridCol w="515693"/>
                <a:gridCol w="784283"/>
                <a:gridCol w="558667"/>
                <a:gridCol w="848745"/>
                <a:gridCol w="515693"/>
                <a:gridCol w="515693"/>
                <a:gridCol w="515693"/>
                <a:gridCol w="701020"/>
                <a:gridCol w="444225"/>
                <a:gridCol w="812777"/>
              </a:tblGrid>
              <a:tr h="20144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Nakijken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532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Opzet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nakijken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eindversie 1 nakijken</a:t>
                      </a: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eindversie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beoordelen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58" marR="8058" marT="80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60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142</Words>
  <Application>Microsoft Office PowerPoint</Application>
  <PresentationFormat>On-screen Show (4:3)</PresentationFormat>
  <Paragraphs>101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Universiteit van Amsterdam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Jerry Struik</dc:creator>
  <cp:lastModifiedBy>jstruik</cp:lastModifiedBy>
  <cp:revision>44</cp:revision>
  <dcterms:created xsi:type="dcterms:W3CDTF">2009-04-22T08:34:18Z</dcterms:created>
  <dcterms:modified xsi:type="dcterms:W3CDTF">2012-10-11T15:07:21Z</dcterms:modified>
</cp:coreProperties>
</file>