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90" d="100"/>
          <a:sy n="90" d="100"/>
        </p:scale>
        <p:origin x="54" y="47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6B4348-2426-46A4-A5B8-CFCB83B082D1}" type="datetimeFigureOut">
              <a:rPr lang="en-US" smtClean="0"/>
              <a:t>2/14/2018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949F29-3E1A-466D-9EAB-381CF25E0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6796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9D1F5875-C4ED-F84A-8E44-A21CF9C440C7}" type="slidenum">
              <a:rPr lang="nl-NL"/>
              <a:pPr eaLnBrk="1" hangingPunct="1"/>
              <a:t>1</a:t>
            </a:fld>
            <a:endParaRPr lang="nl-NL"/>
          </a:p>
        </p:txBody>
      </p:sp>
      <p:sp>
        <p:nvSpPr>
          <p:cNvPr id="137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nl-NL" dirty="0" smtClean="0"/>
              <a:t>Empirische cyclus:</a:t>
            </a:r>
            <a:r>
              <a:rPr lang="nl-NL" baseline="0" dirty="0" smtClean="0"/>
              <a:t> </a:t>
            </a:r>
            <a:r>
              <a:rPr lang="nl-NL" baseline="0" dirty="0" err="1" smtClean="0"/>
              <a:t>verwjs</a:t>
            </a:r>
            <a:r>
              <a:rPr lang="nl-NL" baseline="0" dirty="0" smtClean="0"/>
              <a:t> naar ABV, klapper H2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481331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4FA2C-8E9D-4829-B7AD-38F247A3314D}" type="datetimeFigureOut">
              <a:rPr lang="en-US" smtClean="0"/>
              <a:t>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EED00-8230-4BCB-A423-5EF7C99BA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167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4FA2C-8E9D-4829-B7AD-38F247A3314D}" type="datetimeFigureOut">
              <a:rPr lang="en-US" smtClean="0"/>
              <a:t>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EED00-8230-4BCB-A423-5EF7C99BA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187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4FA2C-8E9D-4829-B7AD-38F247A3314D}" type="datetimeFigureOut">
              <a:rPr lang="en-US" smtClean="0"/>
              <a:t>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EED00-8230-4BCB-A423-5EF7C99BA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96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4FA2C-8E9D-4829-B7AD-38F247A3314D}" type="datetimeFigureOut">
              <a:rPr lang="en-US" smtClean="0"/>
              <a:t>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EED00-8230-4BCB-A423-5EF7C99BA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498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4FA2C-8E9D-4829-B7AD-38F247A3314D}" type="datetimeFigureOut">
              <a:rPr lang="en-US" smtClean="0"/>
              <a:t>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EED00-8230-4BCB-A423-5EF7C99BA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747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4FA2C-8E9D-4829-B7AD-38F247A3314D}" type="datetimeFigureOut">
              <a:rPr lang="en-US" smtClean="0"/>
              <a:t>2/14/2018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EED00-8230-4BCB-A423-5EF7C99BA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563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4FA2C-8E9D-4829-B7AD-38F247A3314D}" type="datetimeFigureOut">
              <a:rPr lang="en-US" smtClean="0"/>
              <a:t>2/14/2018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EED00-8230-4BCB-A423-5EF7C99BA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550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4FA2C-8E9D-4829-B7AD-38F247A3314D}" type="datetimeFigureOut">
              <a:rPr lang="en-US" smtClean="0"/>
              <a:t>2/14/2018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EED00-8230-4BCB-A423-5EF7C99BA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669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4FA2C-8E9D-4829-B7AD-38F247A3314D}" type="datetimeFigureOut">
              <a:rPr lang="en-US" smtClean="0"/>
              <a:t>2/14/2018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EED00-8230-4BCB-A423-5EF7C99BA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631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4FA2C-8E9D-4829-B7AD-38F247A3314D}" type="datetimeFigureOut">
              <a:rPr lang="en-US" smtClean="0"/>
              <a:t>2/14/2018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EED00-8230-4BCB-A423-5EF7C99BA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993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4FA2C-8E9D-4829-B7AD-38F247A3314D}" type="datetimeFigureOut">
              <a:rPr lang="en-US" smtClean="0"/>
              <a:t>2/14/2018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EED00-8230-4BCB-A423-5EF7C99BA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70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4FA2C-8E9D-4829-B7AD-38F247A3314D}" type="datetimeFigureOut">
              <a:rPr lang="en-US" smtClean="0"/>
              <a:t>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2EED00-8230-4BCB-A423-5EF7C99BA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886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microsoft.com/office/2007/relationships/hdphoto" Target="../media/hdphoto2.wdp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>
          <a:xfrm>
            <a:off x="98569" y="-8623"/>
            <a:ext cx="9112807" cy="98425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>
                <a:latin typeface="Arial" charset="0"/>
              </a:rPr>
              <a:t>De </a:t>
            </a:r>
            <a:r>
              <a:rPr lang="en-US" dirty="0" err="1">
                <a:latin typeface="Arial" charset="0"/>
              </a:rPr>
              <a:t>empirische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cyclus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presenteren</a:t>
            </a:r>
            <a:endParaRPr lang="en-US" dirty="0">
              <a:latin typeface="Arial" charset="0"/>
            </a:endParaRPr>
          </a:p>
        </p:txBody>
      </p:sp>
      <p:grpSp>
        <p:nvGrpSpPr>
          <p:cNvPr id="39941" name="Group 66"/>
          <p:cNvGrpSpPr>
            <a:grpSpLocks/>
          </p:cNvGrpSpPr>
          <p:nvPr/>
        </p:nvGrpSpPr>
        <p:grpSpPr bwMode="auto">
          <a:xfrm>
            <a:off x="2768665" y="1616218"/>
            <a:ext cx="7200900" cy="3917950"/>
            <a:chOff x="204" y="1026"/>
            <a:chExt cx="4536" cy="2468"/>
          </a:xfrm>
        </p:grpSpPr>
        <p:sp>
          <p:nvSpPr>
            <p:cNvPr id="39943" name="TextBox 15"/>
            <p:cNvSpPr txBox="1">
              <a:spLocks noChangeArrowheads="1"/>
            </p:cNvSpPr>
            <p:nvPr/>
          </p:nvSpPr>
          <p:spPr bwMode="auto">
            <a:xfrm>
              <a:off x="687" y="1367"/>
              <a:ext cx="78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endParaRPr lang="nl-NL">
                <a:latin typeface="Calibri" charset="0"/>
              </a:endParaRPr>
            </a:p>
          </p:txBody>
        </p:sp>
        <p:sp>
          <p:nvSpPr>
            <p:cNvPr id="39944" name="TextBox 17"/>
            <p:cNvSpPr txBox="1">
              <a:spLocks noChangeArrowheads="1"/>
            </p:cNvSpPr>
            <p:nvPr/>
          </p:nvSpPr>
          <p:spPr bwMode="auto">
            <a:xfrm>
              <a:off x="536" y="1525"/>
              <a:ext cx="129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2400" b="1">
                  <a:latin typeface="Palatino Linotype" charset="0"/>
                </a:rPr>
                <a:t>Waarneming</a:t>
              </a:r>
              <a:endParaRPr lang="nl-NL" sz="2400" b="1">
                <a:latin typeface="Palatino Linotype" charset="0"/>
              </a:endParaRPr>
            </a:p>
          </p:txBody>
        </p:sp>
        <p:sp>
          <p:nvSpPr>
            <p:cNvPr id="39945" name="TextBox 18"/>
            <p:cNvSpPr txBox="1">
              <a:spLocks noChangeArrowheads="1"/>
            </p:cNvSpPr>
            <p:nvPr/>
          </p:nvSpPr>
          <p:spPr bwMode="auto">
            <a:xfrm>
              <a:off x="2543" y="1557"/>
              <a:ext cx="219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2400" b="1" dirty="0" err="1">
                  <a:latin typeface="Palatino Linotype" charset="0"/>
                </a:rPr>
                <a:t>Onderzoekshypothese</a:t>
              </a:r>
              <a:endParaRPr lang="nl-NL" sz="2400" b="1" dirty="0">
                <a:latin typeface="Palatino Linotype" charset="0"/>
              </a:endParaRPr>
            </a:p>
          </p:txBody>
        </p:sp>
        <p:sp>
          <p:nvSpPr>
            <p:cNvPr id="39946" name="TextBox 19"/>
            <p:cNvSpPr txBox="1">
              <a:spLocks noChangeArrowheads="1"/>
            </p:cNvSpPr>
            <p:nvPr/>
          </p:nvSpPr>
          <p:spPr bwMode="auto">
            <a:xfrm>
              <a:off x="2489" y="2756"/>
              <a:ext cx="171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2400" b="1" dirty="0" err="1">
                  <a:latin typeface="Palatino Linotype" charset="0"/>
                </a:rPr>
                <a:t>Voorspellingen</a:t>
              </a:r>
              <a:endParaRPr lang="nl-NL" sz="2400" b="1" dirty="0">
                <a:latin typeface="Palatino Linotype" charset="0"/>
              </a:endParaRPr>
            </a:p>
          </p:txBody>
        </p:sp>
        <p:sp>
          <p:nvSpPr>
            <p:cNvPr id="39947" name="TextBox 20"/>
            <p:cNvSpPr txBox="1">
              <a:spLocks noChangeArrowheads="1"/>
            </p:cNvSpPr>
            <p:nvPr/>
          </p:nvSpPr>
          <p:spPr bwMode="auto">
            <a:xfrm>
              <a:off x="584" y="2699"/>
              <a:ext cx="129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2400" b="1">
                  <a:latin typeface="Palatino Linotype" charset="0"/>
                </a:rPr>
                <a:t>Resultaten</a:t>
              </a:r>
              <a:endParaRPr lang="nl-NL" sz="2400" b="1">
                <a:latin typeface="Palatino Linotype" charset="0"/>
              </a:endParaRPr>
            </a:p>
          </p:txBody>
        </p:sp>
        <p:sp>
          <p:nvSpPr>
            <p:cNvPr id="39948" name="TextBox 21"/>
            <p:cNvSpPr txBox="1">
              <a:spLocks noChangeArrowheads="1"/>
            </p:cNvSpPr>
            <p:nvPr/>
          </p:nvSpPr>
          <p:spPr bwMode="auto">
            <a:xfrm>
              <a:off x="1590" y="1026"/>
              <a:ext cx="108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2000" dirty="0" err="1">
                  <a:latin typeface="Calibri" charset="0"/>
                </a:rPr>
                <a:t>Inductiefase</a:t>
              </a:r>
              <a:endParaRPr lang="nl-NL" sz="2000" dirty="0">
                <a:latin typeface="Calibri" charset="0"/>
              </a:endParaRPr>
            </a:p>
          </p:txBody>
        </p:sp>
        <p:sp>
          <p:nvSpPr>
            <p:cNvPr id="39949" name="TextBox 22"/>
            <p:cNvSpPr txBox="1">
              <a:spLocks noChangeArrowheads="1"/>
            </p:cNvSpPr>
            <p:nvPr/>
          </p:nvSpPr>
          <p:spPr bwMode="auto">
            <a:xfrm>
              <a:off x="2965" y="2082"/>
              <a:ext cx="108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2000">
                  <a:latin typeface="Calibri" charset="0"/>
                </a:rPr>
                <a:t>Deductiefase</a:t>
              </a:r>
              <a:endParaRPr lang="nl-NL" sz="2000">
                <a:latin typeface="Calibri" charset="0"/>
              </a:endParaRPr>
            </a:p>
          </p:txBody>
        </p:sp>
        <p:sp>
          <p:nvSpPr>
            <p:cNvPr id="39950" name="TextBox 23"/>
            <p:cNvSpPr txBox="1">
              <a:spLocks noChangeArrowheads="1"/>
            </p:cNvSpPr>
            <p:nvPr/>
          </p:nvSpPr>
          <p:spPr bwMode="auto">
            <a:xfrm>
              <a:off x="1619" y="3244"/>
              <a:ext cx="108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2000">
                  <a:latin typeface="Calibri" charset="0"/>
                </a:rPr>
                <a:t>Toetsingsfase</a:t>
              </a:r>
              <a:endParaRPr lang="nl-NL" sz="2000">
                <a:latin typeface="Calibri" charset="0"/>
              </a:endParaRPr>
            </a:p>
          </p:txBody>
        </p:sp>
        <p:sp>
          <p:nvSpPr>
            <p:cNvPr id="39951" name="TextBox 24"/>
            <p:cNvSpPr txBox="1">
              <a:spLocks noChangeArrowheads="1"/>
            </p:cNvSpPr>
            <p:nvPr/>
          </p:nvSpPr>
          <p:spPr bwMode="auto">
            <a:xfrm>
              <a:off x="204" y="2133"/>
              <a:ext cx="108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2000">
                  <a:latin typeface="Calibri" charset="0"/>
                </a:rPr>
                <a:t>Evaluatiefase</a:t>
              </a:r>
              <a:endParaRPr lang="nl-NL" sz="2000">
                <a:latin typeface="Calibri" charset="0"/>
              </a:endParaRPr>
            </a:p>
          </p:txBody>
        </p:sp>
        <p:sp>
          <p:nvSpPr>
            <p:cNvPr id="39952" name="Freeform 61"/>
            <p:cNvSpPr>
              <a:spLocks/>
            </p:cNvSpPr>
            <p:nvPr/>
          </p:nvSpPr>
          <p:spPr bwMode="auto">
            <a:xfrm rot="2561219">
              <a:off x="2687" y="2056"/>
              <a:ext cx="396" cy="478"/>
            </a:xfrm>
            <a:custGeom>
              <a:avLst/>
              <a:gdLst>
                <a:gd name="T0" fmla="*/ 147 w 446"/>
                <a:gd name="T1" fmla="*/ 360 h 492"/>
                <a:gd name="T2" fmla="*/ 202 w 446"/>
                <a:gd name="T3" fmla="*/ 426 h 492"/>
                <a:gd name="T4" fmla="*/ 247 w 446"/>
                <a:gd name="T5" fmla="*/ 360 h 492"/>
                <a:gd name="T6" fmla="*/ 247 w 446"/>
                <a:gd name="T7" fmla="*/ 360 h 492"/>
                <a:gd name="T8" fmla="*/ 242 w 446"/>
                <a:gd name="T9" fmla="*/ 324 h 492"/>
                <a:gd name="T10" fmla="*/ 235 w 446"/>
                <a:gd name="T11" fmla="*/ 289 h 492"/>
                <a:gd name="T12" fmla="*/ 228 w 446"/>
                <a:gd name="T13" fmla="*/ 256 h 492"/>
                <a:gd name="T14" fmla="*/ 218 w 446"/>
                <a:gd name="T15" fmla="*/ 223 h 492"/>
                <a:gd name="T16" fmla="*/ 207 w 446"/>
                <a:gd name="T17" fmla="*/ 194 h 492"/>
                <a:gd name="T18" fmla="*/ 194 w 446"/>
                <a:gd name="T19" fmla="*/ 167 h 492"/>
                <a:gd name="T20" fmla="*/ 179 w 446"/>
                <a:gd name="T21" fmla="*/ 141 h 492"/>
                <a:gd name="T22" fmla="*/ 165 w 446"/>
                <a:gd name="T23" fmla="*/ 116 h 492"/>
                <a:gd name="T24" fmla="*/ 147 w 446"/>
                <a:gd name="T25" fmla="*/ 93 h 492"/>
                <a:gd name="T26" fmla="*/ 130 w 446"/>
                <a:gd name="T27" fmla="*/ 74 h 492"/>
                <a:gd name="T28" fmla="*/ 110 w 446"/>
                <a:gd name="T29" fmla="*/ 54 h 492"/>
                <a:gd name="T30" fmla="*/ 90 w 446"/>
                <a:gd name="T31" fmla="*/ 39 h 492"/>
                <a:gd name="T32" fmla="*/ 68 w 446"/>
                <a:gd name="T33" fmla="*/ 25 h 492"/>
                <a:gd name="T34" fmla="*/ 46 w 446"/>
                <a:gd name="T35" fmla="*/ 16 h 492"/>
                <a:gd name="T36" fmla="*/ 25 w 446"/>
                <a:gd name="T37" fmla="*/ 8 h 492"/>
                <a:gd name="T38" fmla="*/ 0 w 446"/>
                <a:gd name="T39" fmla="*/ 0 h 492"/>
                <a:gd name="T40" fmla="*/ 41 w 446"/>
                <a:gd name="T41" fmla="*/ 62 h 492"/>
                <a:gd name="T42" fmla="*/ 41 w 446"/>
                <a:gd name="T43" fmla="*/ 62 h 492"/>
                <a:gd name="T44" fmla="*/ 45 w 446"/>
                <a:gd name="T45" fmla="*/ 70 h 492"/>
                <a:gd name="T46" fmla="*/ 45 w 446"/>
                <a:gd name="T47" fmla="*/ 77 h 492"/>
                <a:gd name="T48" fmla="*/ 45 w 446"/>
                <a:gd name="T49" fmla="*/ 77 h 492"/>
                <a:gd name="T50" fmla="*/ 45 w 446"/>
                <a:gd name="T51" fmla="*/ 79 h 492"/>
                <a:gd name="T52" fmla="*/ 45 w 446"/>
                <a:gd name="T53" fmla="*/ 79 h 492"/>
                <a:gd name="T54" fmla="*/ 45 w 446"/>
                <a:gd name="T55" fmla="*/ 79 h 492"/>
                <a:gd name="T56" fmla="*/ 45 w 446"/>
                <a:gd name="T57" fmla="*/ 79 h 492"/>
                <a:gd name="T58" fmla="*/ 45 w 446"/>
                <a:gd name="T59" fmla="*/ 85 h 492"/>
                <a:gd name="T60" fmla="*/ 41 w 446"/>
                <a:gd name="T61" fmla="*/ 93 h 492"/>
                <a:gd name="T62" fmla="*/ 40 w 446"/>
                <a:gd name="T63" fmla="*/ 89 h 492"/>
                <a:gd name="T64" fmla="*/ 41 w 446"/>
                <a:gd name="T65" fmla="*/ 93 h 492"/>
                <a:gd name="T66" fmla="*/ 0 w 446"/>
                <a:gd name="T67" fmla="*/ 154 h 492"/>
                <a:gd name="T68" fmla="*/ 0 w 446"/>
                <a:gd name="T69" fmla="*/ 154 h 492"/>
                <a:gd name="T70" fmla="*/ 14 w 446"/>
                <a:gd name="T71" fmla="*/ 159 h 492"/>
                <a:gd name="T72" fmla="*/ 27 w 446"/>
                <a:gd name="T73" fmla="*/ 165 h 492"/>
                <a:gd name="T74" fmla="*/ 40 w 446"/>
                <a:gd name="T75" fmla="*/ 172 h 492"/>
                <a:gd name="T76" fmla="*/ 52 w 446"/>
                <a:gd name="T77" fmla="*/ 180 h 492"/>
                <a:gd name="T78" fmla="*/ 64 w 446"/>
                <a:gd name="T79" fmla="*/ 188 h 492"/>
                <a:gd name="T80" fmla="*/ 75 w 446"/>
                <a:gd name="T81" fmla="*/ 199 h 492"/>
                <a:gd name="T82" fmla="*/ 85 w 446"/>
                <a:gd name="T83" fmla="*/ 211 h 492"/>
                <a:gd name="T84" fmla="*/ 95 w 446"/>
                <a:gd name="T85" fmla="*/ 223 h 492"/>
                <a:gd name="T86" fmla="*/ 105 w 446"/>
                <a:gd name="T87" fmla="*/ 237 h 492"/>
                <a:gd name="T88" fmla="*/ 113 w 446"/>
                <a:gd name="T89" fmla="*/ 251 h 492"/>
                <a:gd name="T90" fmla="*/ 122 w 446"/>
                <a:gd name="T91" fmla="*/ 266 h 492"/>
                <a:gd name="T92" fmla="*/ 128 w 446"/>
                <a:gd name="T93" fmla="*/ 284 h 492"/>
                <a:gd name="T94" fmla="*/ 134 w 446"/>
                <a:gd name="T95" fmla="*/ 301 h 492"/>
                <a:gd name="T96" fmla="*/ 139 w 446"/>
                <a:gd name="T97" fmla="*/ 320 h 492"/>
                <a:gd name="T98" fmla="*/ 144 w 446"/>
                <a:gd name="T99" fmla="*/ 339 h 492"/>
                <a:gd name="T100" fmla="*/ 147 w 446"/>
                <a:gd name="T101" fmla="*/ 360 h 492"/>
                <a:gd name="T102" fmla="*/ 147 w 446"/>
                <a:gd name="T103" fmla="*/ 360 h 492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446"/>
                <a:gd name="T157" fmla="*/ 0 h 492"/>
                <a:gd name="T158" fmla="*/ 446 w 446"/>
                <a:gd name="T159" fmla="*/ 492 h 492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446" h="492">
                  <a:moveTo>
                    <a:pt x="266" y="416"/>
                  </a:moveTo>
                  <a:lnTo>
                    <a:pt x="366" y="492"/>
                  </a:lnTo>
                  <a:lnTo>
                    <a:pt x="446" y="416"/>
                  </a:lnTo>
                  <a:lnTo>
                    <a:pt x="438" y="374"/>
                  </a:lnTo>
                  <a:lnTo>
                    <a:pt x="426" y="334"/>
                  </a:lnTo>
                  <a:lnTo>
                    <a:pt x="412" y="296"/>
                  </a:lnTo>
                  <a:lnTo>
                    <a:pt x="394" y="258"/>
                  </a:lnTo>
                  <a:lnTo>
                    <a:pt x="374" y="224"/>
                  </a:lnTo>
                  <a:lnTo>
                    <a:pt x="352" y="192"/>
                  </a:lnTo>
                  <a:lnTo>
                    <a:pt x="326" y="162"/>
                  </a:lnTo>
                  <a:lnTo>
                    <a:pt x="298" y="134"/>
                  </a:lnTo>
                  <a:lnTo>
                    <a:pt x="266" y="108"/>
                  </a:lnTo>
                  <a:lnTo>
                    <a:pt x="234" y="84"/>
                  </a:lnTo>
                  <a:lnTo>
                    <a:pt x="200" y="64"/>
                  </a:lnTo>
                  <a:lnTo>
                    <a:pt x="162" y="44"/>
                  </a:lnTo>
                  <a:lnTo>
                    <a:pt x="124" y="30"/>
                  </a:lnTo>
                  <a:lnTo>
                    <a:pt x="84" y="16"/>
                  </a:lnTo>
                  <a:lnTo>
                    <a:pt x="44" y="8"/>
                  </a:lnTo>
                  <a:lnTo>
                    <a:pt x="0" y="0"/>
                  </a:lnTo>
                  <a:lnTo>
                    <a:pt x="76" y="72"/>
                  </a:lnTo>
                  <a:lnTo>
                    <a:pt x="82" y="80"/>
                  </a:lnTo>
                  <a:lnTo>
                    <a:pt x="82" y="88"/>
                  </a:lnTo>
                  <a:lnTo>
                    <a:pt x="82" y="90"/>
                  </a:lnTo>
                  <a:lnTo>
                    <a:pt x="82" y="100"/>
                  </a:lnTo>
                  <a:lnTo>
                    <a:pt x="76" y="108"/>
                  </a:lnTo>
                  <a:lnTo>
                    <a:pt x="72" y="104"/>
                  </a:lnTo>
                  <a:lnTo>
                    <a:pt x="76" y="108"/>
                  </a:lnTo>
                  <a:lnTo>
                    <a:pt x="0" y="178"/>
                  </a:lnTo>
                  <a:lnTo>
                    <a:pt x="26" y="184"/>
                  </a:lnTo>
                  <a:lnTo>
                    <a:pt x="48" y="190"/>
                  </a:lnTo>
                  <a:lnTo>
                    <a:pt x="72" y="198"/>
                  </a:lnTo>
                  <a:lnTo>
                    <a:pt x="94" y="208"/>
                  </a:lnTo>
                  <a:lnTo>
                    <a:pt x="116" y="218"/>
                  </a:lnTo>
                  <a:lnTo>
                    <a:pt x="136" y="230"/>
                  </a:lnTo>
                  <a:lnTo>
                    <a:pt x="154" y="244"/>
                  </a:lnTo>
                  <a:lnTo>
                    <a:pt x="172" y="258"/>
                  </a:lnTo>
                  <a:lnTo>
                    <a:pt x="190" y="274"/>
                  </a:lnTo>
                  <a:lnTo>
                    <a:pt x="204" y="290"/>
                  </a:lnTo>
                  <a:lnTo>
                    <a:pt x="220" y="308"/>
                  </a:lnTo>
                  <a:lnTo>
                    <a:pt x="232" y="328"/>
                  </a:lnTo>
                  <a:lnTo>
                    <a:pt x="242" y="348"/>
                  </a:lnTo>
                  <a:lnTo>
                    <a:pt x="252" y="370"/>
                  </a:lnTo>
                  <a:lnTo>
                    <a:pt x="260" y="392"/>
                  </a:lnTo>
                  <a:lnTo>
                    <a:pt x="266" y="41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53" name="Freeform 62"/>
            <p:cNvSpPr>
              <a:spLocks/>
            </p:cNvSpPr>
            <p:nvPr/>
          </p:nvSpPr>
          <p:spPr bwMode="auto">
            <a:xfrm rot="2561219">
              <a:off x="1878" y="1297"/>
              <a:ext cx="473" cy="436"/>
            </a:xfrm>
            <a:custGeom>
              <a:avLst/>
              <a:gdLst>
                <a:gd name="T0" fmla="*/ 44 w 534"/>
                <a:gd name="T1" fmla="*/ 325 h 448"/>
                <a:gd name="T2" fmla="*/ 41 w 534"/>
                <a:gd name="T3" fmla="*/ 321 h 448"/>
                <a:gd name="T4" fmla="*/ 41 w 534"/>
                <a:gd name="T5" fmla="*/ 321 h 448"/>
                <a:gd name="T6" fmla="*/ 45 w 534"/>
                <a:gd name="T7" fmla="*/ 318 h 448"/>
                <a:gd name="T8" fmla="*/ 50 w 534"/>
                <a:gd name="T9" fmla="*/ 316 h 448"/>
                <a:gd name="T10" fmla="*/ 50 w 534"/>
                <a:gd name="T11" fmla="*/ 316 h 448"/>
                <a:gd name="T12" fmla="*/ 51 w 534"/>
                <a:gd name="T13" fmla="*/ 316 h 448"/>
                <a:gd name="T14" fmla="*/ 51 w 534"/>
                <a:gd name="T15" fmla="*/ 316 h 448"/>
                <a:gd name="T16" fmla="*/ 51 w 534"/>
                <a:gd name="T17" fmla="*/ 316 h 448"/>
                <a:gd name="T18" fmla="*/ 51 w 534"/>
                <a:gd name="T19" fmla="*/ 316 h 448"/>
                <a:gd name="T20" fmla="*/ 57 w 534"/>
                <a:gd name="T21" fmla="*/ 318 h 448"/>
                <a:gd name="T22" fmla="*/ 61 w 534"/>
                <a:gd name="T23" fmla="*/ 321 h 448"/>
                <a:gd name="T24" fmla="*/ 98 w 534"/>
                <a:gd name="T25" fmla="*/ 384 h 448"/>
                <a:gd name="T26" fmla="*/ 98 w 534"/>
                <a:gd name="T27" fmla="*/ 384 h 448"/>
                <a:gd name="T28" fmla="*/ 101 w 534"/>
                <a:gd name="T29" fmla="*/ 363 h 448"/>
                <a:gd name="T30" fmla="*/ 106 w 534"/>
                <a:gd name="T31" fmla="*/ 343 h 448"/>
                <a:gd name="T32" fmla="*/ 111 w 534"/>
                <a:gd name="T33" fmla="*/ 323 h 448"/>
                <a:gd name="T34" fmla="*/ 117 w 534"/>
                <a:gd name="T35" fmla="*/ 304 h 448"/>
                <a:gd name="T36" fmla="*/ 123 w 534"/>
                <a:gd name="T37" fmla="*/ 286 h 448"/>
                <a:gd name="T38" fmla="*/ 130 w 534"/>
                <a:gd name="T39" fmla="*/ 269 h 448"/>
                <a:gd name="T40" fmla="*/ 138 w 534"/>
                <a:gd name="T41" fmla="*/ 252 h 448"/>
                <a:gd name="T42" fmla="*/ 148 w 534"/>
                <a:gd name="T43" fmla="*/ 237 h 448"/>
                <a:gd name="T44" fmla="*/ 157 w 534"/>
                <a:gd name="T45" fmla="*/ 222 h 448"/>
                <a:gd name="T46" fmla="*/ 167 w 534"/>
                <a:gd name="T47" fmla="*/ 210 h 448"/>
                <a:gd name="T48" fmla="*/ 178 w 534"/>
                <a:gd name="T49" fmla="*/ 197 h 448"/>
                <a:gd name="T50" fmla="*/ 190 w 534"/>
                <a:gd name="T51" fmla="*/ 187 h 448"/>
                <a:gd name="T52" fmla="*/ 201 w 534"/>
                <a:gd name="T53" fmla="*/ 177 h 448"/>
                <a:gd name="T54" fmla="*/ 213 w 534"/>
                <a:gd name="T55" fmla="*/ 169 h 448"/>
                <a:gd name="T56" fmla="*/ 226 w 534"/>
                <a:gd name="T57" fmla="*/ 162 h 448"/>
                <a:gd name="T58" fmla="*/ 239 w 534"/>
                <a:gd name="T59" fmla="*/ 157 h 448"/>
                <a:gd name="T60" fmla="*/ 291 w 534"/>
                <a:gd name="T61" fmla="*/ 78 h 448"/>
                <a:gd name="T62" fmla="*/ 241 w 534"/>
                <a:gd name="T63" fmla="*/ 0 h 448"/>
                <a:gd name="T64" fmla="*/ 241 w 534"/>
                <a:gd name="T65" fmla="*/ 0 h 448"/>
                <a:gd name="T66" fmla="*/ 217 w 534"/>
                <a:gd name="T67" fmla="*/ 8 h 448"/>
                <a:gd name="T68" fmla="*/ 196 w 534"/>
                <a:gd name="T69" fmla="*/ 18 h 448"/>
                <a:gd name="T70" fmla="*/ 174 w 534"/>
                <a:gd name="T71" fmla="*/ 27 h 448"/>
                <a:gd name="T72" fmla="*/ 151 w 534"/>
                <a:gd name="T73" fmla="*/ 45 h 448"/>
                <a:gd name="T74" fmla="*/ 132 w 534"/>
                <a:gd name="T75" fmla="*/ 60 h 448"/>
                <a:gd name="T76" fmla="*/ 113 w 534"/>
                <a:gd name="T77" fmla="*/ 83 h 448"/>
                <a:gd name="T78" fmla="*/ 94 w 534"/>
                <a:gd name="T79" fmla="*/ 105 h 448"/>
                <a:gd name="T80" fmla="*/ 79 w 534"/>
                <a:gd name="T81" fmla="*/ 128 h 448"/>
                <a:gd name="T82" fmla="*/ 64 w 534"/>
                <a:gd name="T83" fmla="*/ 157 h 448"/>
                <a:gd name="T84" fmla="*/ 50 w 534"/>
                <a:gd name="T85" fmla="*/ 185 h 448"/>
                <a:gd name="T86" fmla="*/ 37 w 534"/>
                <a:gd name="T87" fmla="*/ 217 h 448"/>
                <a:gd name="T88" fmla="*/ 27 w 534"/>
                <a:gd name="T89" fmla="*/ 248 h 448"/>
                <a:gd name="T90" fmla="*/ 17 w 534"/>
                <a:gd name="T91" fmla="*/ 281 h 448"/>
                <a:gd name="T92" fmla="*/ 10 w 534"/>
                <a:gd name="T93" fmla="*/ 318 h 448"/>
                <a:gd name="T94" fmla="*/ 4 w 534"/>
                <a:gd name="T95" fmla="*/ 352 h 448"/>
                <a:gd name="T96" fmla="*/ 0 w 534"/>
                <a:gd name="T97" fmla="*/ 391 h 448"/>
                <a:gd name="T98" fmla="*/ 41 w 534"/>
                <a:gd name="T99" fmla="*/ 321 h 448"/>
                <a:gd name="T100" fmla="*/ 44 w 534"/>
                <a:gd name="T101" fmla="*/ 325 h 448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534"/>
                <a:gd name="T154" fmla="*/ 0 h 448"/>
                <a:gd name="T155" fmla="*/ 534 w 534"/>
                <a:gd name="T156" fmla="*/ 448 h 448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534" h="448">
                  <a:moveTo>
                    <a:pt x="80" y="372"/>
                  </a:moveTo>
                  <a:lnTo>
                    <a:pt x="76" y="368"/>
                  </a:lnTo>
                  <a:lnTo>
                    <a:pt x="84" y="364"/>
                  </a:lnTo>
                  <a:lnTo>
                    <a:pt x="92" y="362"/>
                  </a:lnTo>
                  <a:lnTo>
                    <a:pt x="94" y="362"/>
                  </a:lnTo>
                  <a:lnTo>
                    <a:pt x="96" y="362"/>
                  </a:lnTo>
                  <a:lnTo>
                    <a:pt x="104" y="364"/>
                  </a:lnTo>
                  <a:lnTo>
                    <a:pt x="112" y="368"/>
                  </a:lnTo>
                  <a:lnTo>
                    <a:pt x="180" y="440"/>
                  </a:lnTo>
                  <a:lnTo>
                    <a:pt x="186" y="416"/>
                  </a:lnTo>
                  <a:lnTo>
                    <a:pt x="194" y="392"/>
                  </a:lnTo>
                  <a:lnTo>
                    <a:pt x="202" y="370"/>
                  </a:lnTo>
                  <a:lnTo>
                    <a:pt x="214" y="348"/>
                  </a:lnTo>
                  <a:lnTo>
                    <a:pt x="226" y="328"/>
                  </a:lnTo>
                  <a:lnTo>
                    <a:pt x="238" y="308"/>
                  </a:lnTo>
                  <a:lnTo>
                    <a:pt x="254" y="288"/>
                  </a:lnTo>
                  <a:lnTo>
                    <a:pt x="270" y="272"/>
                  </a:lnTo>
                  <a:lnTo>
                    <a:pt x="288" y="254"/>
                  </a:lnTo>
                  <a:lnTo>
                    <a:pt x="306" y="240"/>
                  </a:lnTo>
                  <a:lnTo>
                    <a:pt x="326" y="226"/>
                  </a:lnTo>
                  <a:lnTo>
                    <a:pt x="348" y="214"/>
                  </a:lnTo>
                  <a:lnTo>
                    <a:pt x="368" y="202"/>
                  </a:lnTo>
                  <a:lnTo>
                    <a:pt x="392" y="194"/>
                  </a:lnTo>
                  <a:lnTo>
                    <a:pt x="414" y="186"/>
                  </a:lnTo>
                  <a:lnTo>
                    <a:pt x="438" y="180"/>
                  </a:lnTo>
                  <a:lnTo>
                    <a:pt x="534" y="88"/>
                  </a:lnTo>
                  <a:lnTo>
                    <a:pt x="442" y="0"/>
                  </a:lnTo>
                  <a:lnTo>
                    <a:pt x="398" y="8"/>
                  </a:lnTo>
                  <a:lnTo>
                    <a:pt x="358" y="18"/>
                  </a:lnTo>
                  <a:lnTo>
                    <a:pt x="318" y="32"/>
                  </a:lnTo>
                  <a:lnTo>
                    <a:pt x="278" y="50"/>
                  </a:lnTo>
                  <a:lnTo>
                    <a:pt x="242" y="70"/>
                  </a:lnTo>
                  <a:lnTo>
                    <a:pt x="208" y="94"/>
                  </a:lnTo>
                  <a:lnTo>
                    <a:pt x="174" y="120"/>
                  </a:lnTo>
                  <a:lnTo>
                    <a:pt x="144" y="148"/>
                  </a:lnTo>
                  <a:lnTo>
                    <a:pt x="116" y="180"/>
                  </a:lnTo>
                  <a:lnTo>
                    <a:pt x="90" y="212"/>
                  </a:lnTo>
                  <a:lnTo>
                    <a:pt x="68" y="248"/>
                  </a:lnTo>
                  <a:lnTo>
                    <a:pt x="48" y="284"/>
                  </a:lnTo>
                  <a:lnTo>
                    <a:pt x="32" y="322"/>
                  </a:lnTo>
                  <a:lnTo>
                    <a:pt x="18" y="364"/>
                  </a:lnTo>
                  <a:lnTo>
                    <a:pt x="8" y="404"/>
                  </a:lnTo>
                  <a:lnTo>
                    <a:pt x="0" y="448"/>
                  </a:lnTo>
                  <a:lnTo>
                    <a:pt x="76" y="368"/>
                  </a:lnTo>
                  <a:lnTo>
                    <a:pt x="80" y="372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54" name="Freeform 63"/>
            <p:cNvSpPr>
              <a:spLocks/>
            </p:cNvSpPr>
            <p:nvPr/>
          </p:nvSpPr>
          <p:spPr bwMode="auto">
            <a:xfrm rot="2561219">
              <a:off x="1865" y="2874"/>
              <a:ext cx="472" cy="440"/>
            </a:xfrm>
            <a:custGeom>
              <a:avLst/>
              <a:gdLst>
                <a:gd name="T0" fmla="*/ 251 w 532"/>
                <a:gd name="T1" fmla="*/ 68 h 452"/>
                <a:gd name="T2" fmla="*/ 251 w 532"/>
                <a:gd name="T3" fmla="*/ 68 h 452"/>
                <a:gd name="T4" fmla="*/ 248 w 532"/>
                <a:gd name="T5" fmla="*/ 74 h 452"/>
                <a:gd name="T6" fmla="*/ 243 w 532"/>
                <a:gd name="T7" fmla="*/ 76 h 452"/>
                <a:gd name="T8" fmla="*/ 243 w 532"/>
                <a:gd name="T9" fmla="*/ 76 h 452"/>
                <a:gd name="T10" fmla="*/ 241 w 532"/>
                <a:gd name="T11" fmla="*/ 76 h 452"/>
                <a:gd name="T12" fmla="*/ 241 w 532"/>
                <a:gd name="T13" fmla="*/ 76 h 452"/>
                <a:gd name="T14" fmla="*/ 240 w 532"/>
                <a:gd name="T15" fmla="*/ 76 h 452"/>
                <a:gd name="T16" fmla="*/ 240 w 532"/>
                <a:gd name="T17" fmla="*/ 76 h 452"/>
                <a:gd name="T18" fmla="*/ 237 w 532"/>
                <a:gd name="T19" fmla="*/ 74 h 452"/>
                <a:gd name="T20" fmla="*/ 232 w 532"/>
                <a:gd name="T21" fmla="*/ 68 h 452"/>
                <a:gd name="T22" fmla="*/ 234 w 532"/>
                <a:gd name="T23" fmla="*/ 64 h 452"/>
                <a:gd name="T24" fmla="*/ 232 w 532"/>
                <a:gd name="T25" fmla="*/ 68 h 452"/>
                <a:gd name="T26" fmla="*/ 195 w 532"/>
                <a:gd name="T27" fmla="*/ 6 h 452"/>
                <a:gd name="T28" fmla="*/ 195 w 532"/>
                <a:gd name="T29" fmla="*/ 6 h 452"/>
                <a:gd name="T30" fmla="*/ 192 w 532"/>
                <a:gd name="T31" fmla="*/ 25 h 452"/>
                <a:gd name="T32" fmla="*/ 187 w 532"/>
                <a:gd name="T33" fmla="*/ 51 h 452"/>
                <a:gd name="T34" fmla="*/ 183 w 532"/>
                <a:gd name="T35" fmla="*/ 68 h 452"/>
                <a:gd name="T36" fmla="*/ 177 w 532"/>
                <a:gd name="T37" fmla="*/ 89 h 452"/>
                <a:gd name="T38" fmla="*/ 169 w 532"/>
                <a:gd name="T39" fmla="*/ 107 h 452"/>
                <a:gd name="T40" fmla="*/ 162 w 532"/>
                <a:gd name="T41" fmla="*/ 125 h 452"/>
                <a:gd name="T42" fmla="*/ 153 w 532"/>
                <a:gd name="T43" fmla="*/ 144 h 452"/>
                <a:gd name="T44" fmla="*/ 144 w 532"/>
                <a:gd name="T45" fmla="*/ 159 h 452"/>
                <a:gd name="T46" fmla="*/ 134 w 532"/>
                <a:gd name="T47" fmla="*/ 173 h 452"/>
                <a:gd name="T48" fmla="*/ 123 w 532"/>
                <a:gd name="T49" fmla="*/ 187 h 452"/>
                <a:gd name="T50" fmla="*/ 113 w 532"/>
                <a:gd name="T51" fmla="*/ 199 h 452"/>
                <a:gd name="T52" fmla="*/ 100 w 532"/>
                <a:gd name="T53" fmla="*/ 210 h 452"/>
                <a:gd name="T54" fmla="*/ 88 w 532"/>
                <a:gd name="T55" fmla="*/ 220 h 452"/>
                <a:gd name="T56" fmla="*/ 75 w 532"/>
                <a:gd name="T57" fmla="*/ 229 h 452"/>
                <a:gd name="T58" fmla="*/ 61 w 532"/>
                <a:gd name="T59" fmla="*/ 234 h 452"/>
                <a:gd name="T60" fmla="*/ 48 w 532"/>
                <a:gd name="T61" fmla="*/ 239 h 452"/>
                <a:gd name="T62" fmla="*/ 0 w 532"/>
                <a:gd name="T63" fmla="*/ 312 h 452"/>
                <a:gd name="T64" fmla="*/ 53 w 532"/>
                <a:gd name="T65" fmla="*/ 395 h 452"/>
                <a:gd name="T66" fmla="*/ 53 w 532"/>
                <a:gd name="T67" fmla="*/ 395 h 452"/>
                <a:gd name="T68" fmla="*/ 77 w 532"/>
                <a:gd name="T69" fmla="*/ 388 h 452"/>
                <a:gd name="T70" fmla="*/ 100 w 532"/>
                <a:gd name="T71" fmla="*/ 378 h 452"/>
                <a:gd name="T72" fmla="*/ 122 w 532"/>
                <a:gd name="T73" fmla="*/ 365 h 452"/>
                <a:gd name="T74" fmla="*/ 143 w 532"/>
                <a:gd name="T75" fmla="*/ 349 h 452"/>
                <a:gd name="T76" fmla="*/ 163 w 532"/>
                <a:gd name="T77" fmla="*/ 330 h 452"/>
                <a:gd name="T78" fmla="*/ 182 w 532"/>
                <a:gd name="T79" fmla="*/ 312 h 452"/>
                <a:gd name="T80" fmla="*/ 199 w 532"/>
                <a:gd name="T81" fmla="*/ 288 h 452"/>
                <a:gd name="T82" fmla="*/ 216 w 532"/>
                <a:gd name="T83" fmla="*/ 262 h 452"/>
                <a:gd name="T84" fmla="*/ 232 w 532"/>
                <a:gd name="T85" fmla="*/ 236 h 452"/>
                <a:gd name="T86" fmla="*/ 245 w 532"/>
                <a:gd name="T87" fmla="*/ 206 h 452"/>
                <a:gd name="T88" fmla="*/ 256 w 532"/>
                <a:gd name="T89" fmla="*/ 177 h 452"/>
                <a:gd name="T90" fmla="*/ 267 w 532"/>
                <a:gd name="T91" fmla="*/ 144 h 452"/>
                <a:gd name="T92" fmla="*/ 276 w 532"/>
                <a:gd name="T93" fmla="*/ 111 h 452"/>
                <a:gd name="T94" fmla="*/ 283 w 532"/>
                <a:gd name="T95" fmla="*/ 76 h 452"/>
                <a:gd name="T96" fmla="*/ 289 w 532"/>
                <a:gd name="T97" fmla="*/ 39 h 452"/>
                <a:gd name="T98" fmla="*/ 293 w 532"/>
                <a:gd name="T99" fmla="*/ 0 h 452"/>
                <a:gd name="T100" fmla="*/ 251 w 532"/>
                <a:gd name="T101" fmla="*/ 68 h 452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532"/>
                <a:gd name="T154" fmla="*/ 0 h 452"/>
                <a:gd name="T155" fmla="*/ 532 w 532"/>
                <a:gd name="T156" fmla="*/ 452 h 452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532" h="452">
                  <a:moveTo>
                    <a:pt x="458" y="78"/>
                  </a:moveTo>
                  <a:lnTo>
                    <a:pt x="458" y="78"/>
                  </a:lnTo>
                  <a:lnTo>
                    <a:pt x="450" y="84"/>
                  </a:lnTo>
                  <a:lnTo>
                    <a:pt x="442" y="86"/>
                  </a:lnTo>
                  <a:lnTo>
                    <a:pt x="440" y="86"/>
                  </a:lnTo>
                  <a:lnTo>
                    <a:pt x="438" y="86"/>
                  </a:lnTo>
                  <a:lnTo>
                    <a:pt x="430" y="84"/>
                  </a:lnTo>
                  <a:lnTo>
                    <a:pt x="422" y="78"/>
                  </a:lnTo>
                  <a:lnTo>
                    <a:pt x="426" y="74"/>
                  </a:lnTo>
                  <a:lnTo>
                    <a:pt x="422" y="78"/>
                  </a:lnTo>
                  <a:lnTo>
                    <a:pt x="354" y="6"/>
                  </a:lnTo>
                  <a:lnTo>
                    <a:pt x="348" y="30"/>
                  </a:lnTo>
                  <a:lnTo>
                    <a:pt x="340" y="56"/>
                  </a:lnTo>
                  <a:lnTo>
                    <a:pt x="332" y="78"/>
                  </a:lnTo>
                  <a:lnTo>
                    <a:pt x="320" y="102"/>
                  </a:lnTo>
                  <a:lnTo>
                    <a:pt x="308" y="122"/>
                  </a:lnTo>
                  <a:lnTo>
                    <a:pt x="294" y="144"/>
                  </a:lnTo>
                  <a:lnTo>
                    <a:pt x="280" y="164"/>
                  </a:lnTo>
                  <a:lnTo>
                    <a:pt x="262" y="182"/>
                  </a:lnTo>
                  <a:lnTo>
                    <a:pt x="244" y="198"/>
                  </a:lnTo>
                  <a:lnTo>
                    <a:pt x="224" y="214"/>
                  </a:lnTo>
                  <a:lnTo>
                    <a:pt x="204" y="228"/>
                  </a:lnTo>
                  <a:lnTo>
                    <a:pt x="182" y="240"/>
                  </a:lnTo>
                  <a:lnTo>
                    <a:pt x="160" y="252"/>
                  </a:lnTo>
                  <a:lnTo>
                    <a:pt x="138" y="262"/>
                  </a:lnTo>
                  <a:lnTo>
                    <a:pt x="112" y="268"/>
                  </a:lnTo>
                  <a:lnTo>
                    <a:pt x="88" y="274"/>
                  </a:lnTo>
                  <a:lnTo>
                    <a:pt x="0" y="358"/>
                  </a:lnTo>
                  <a:lnTo>
                    <a:pt x="98" y="452"/>
                  </a:lnTo>
                  <a:lnTo>
                    <a:pt x="140" y="444"/>
                  </a:lnTo>
                  <a:lnTo>
                    <a:pt x="182" y="432"/>
                  </a:lnTo>
                  <a:lnTo>
                    <a:pt x="222" y="418"/>
                  </a:lnTo>
                  <a:lnTo>
                    <a:pt x="260" y="400"/>
                  </a:lnTo>
                  <a:lnTo>
                    <a:pt x="296" y="378"/>
                  </a:lnTo>
                  <a:lnTo>
                    <a:pt x="330" y="356"/>
                  </a:lnTo>
                  <a:lnTo>
                    <a:pt x="362" y="330"/>
                  </a:lnTo>
                  <a:lnTo>
                    <a:pt x="392" y="300"/>
                  </a:lnTo>
                  <a:lnTo>
                    <a:pt x="420" y="270"/>
                  </a:lnTo>
                  <a:lnTo>
                    <a:pt x="444" y="236"/>
                  </a:lnTo>
                  <a:lnTo>
                    <a:pt x="466" y="202"/>
                  </a:lnTo>
                  <a:lnTo>
                    <a:pt x="486" y="164"/>
                  </a:lnTo>
                  <a:lnTo>
                    <a:pt x="502" y="126"/>
                  </a:lnTo>
                  <a:lnTo>
                    <a:pt x="516" y="86"/>
                  </a:lnTo>
                  <a:lnTo>
                    <a:pt x="526" y="44"/>
                  </a:lnTo>
                  <a:lnTo>
                    <a:pt x="532" y="0"/>
                  </a:lnTo>
                  <a:lnTo>
                    <a:pt x="458" y="78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55" name="Freeform 64"/>
            <p:cNvSpPr>
              <a:spLocks/>
            </p:cNvSpPr>
            <p:nvPr/>
          </p:nvSpPr>
          <p:spPr bwMode="auto">
            <a:xfrm rot="2561219">
              <a:off x="1151" y="2023"/>
              <a:ext cx="403" cy="521"/>
            </a:xfrm>
            <a:custGeom>
              <a:avLst/>
              <a:gdLst>
                <a:gd name="T0" fmla="*/ 207 w 454"/>
                <a:gd name="T1" fmla="*/ 396 h 536"/>
                <a:gd name="T2" fmla="*/ 205 w 454"/>
                <a:gd name="T3" fmla="*/ 398 h 536"/>
                <a:gd name="T4" fmla="*/ 205 w 454"/>
                <a:gd name="T5" fmla="*/ 398 h 536"/>
                <a:gd name="T6" fmla="*/ 202 w 454"/>
                <a:gd name="T7" fmla="*/ 392 h 536"/>
                <a:gd name="T8" fmla="*/ 201 w 454"/>
                <a:gd name="T9" fmla="*/ 384 h 536"/>
                <a:gd name="T10" fmla="*/ 201 w 454"/>
                <a:gd name="T11" fmla="*/ 384 h 536"/>
                <a:gd name="T12" fmla="*/ 201 w 454"/>
                <a:gd name="T13" fmla="*/ 382 h 536"/>
                <a:gd name="T14" fmla="*/ 201 w 454"/>
                <a:gd name="T15" fmla="*/ 382 h 536"/>
                <a:gd name="T16" fmla="*/ 201 w 454"/>
                <a:gd name="T17" fmla="*/ 382 h 536"/>
                <a:gd name="T18" fmla="*/ 201 w 454"/>
                <a:gd name="T19" fmla="*/ 382 h 536"/>
                <a:gd name="T20" fmla="*/ 202 w 454"/>
                <a:gd name="T21" fmla="*/ 373 h 536"/>
                <a:gd name="T22" fmla="*/ 205 w 454"/>
                <a:gd name="T23" fmla="*/ 366 h 536"/>
                <a:gd name="T24" fmla="*/ 242 w 454"/>
                <a:gd name="T25" fmla="*/ 311 h 536"/>
                <a:gd name="T26" fmla="*/ 242 w 454"/>
                <a:gd name="T27" fmla="*/ 311 h 536"/>
                <a:gd name="T28" fmla="*/ 229 w 454"/>
                <a:gd name="T29" fmla="*/ 305 h 536"/>
                <a:gd name="T30" fmla="*/ 216 w 454"/>
                <a:gd name="T31" fmla="*/ 298 h 536"/>
                <a:gd name="T32" fmla="*/ 202 w 454"/>
                <a:gd name="T33" fmla="*/ 290 h 536"/>
                <a:gd name="T34" fmla="*/ 191 w 454"/>
                <a:gd name="T35" fmla="*/ 281 h 536"/>
                <a:gd name="T36" fmla="*/ 179 w 454"/>
                <a:gd name="T37" fmla="*/ 269 h 536"/>
                <a:gd name="T38" fmla="*/ 168 w 454"/>
                <a:gd name="T39" fmla="*/ 257 h 536"/>
                <a:gd name="T40" fmla="*/ 158 w 454"/>
                <a:gd name="T41" fmla="*/ 245 h 536"/>
                <a:gd name="T42" fmla="*/ 147 w 454"/>
                <a:gd name="T43" fmla="*/ 229 h 536"/>
                <a:gd name="T44" fmla="*/ 138 w 454"/>
                <a:gd name="T45" fmla="*/ 214 h 536"/>
                <a:gd name="T46" fmla="*/ 130 w 454"/>
                <a:gd name="T47" fmla="*/ 196 h 536"/>
                <a:gd name="T48" fmla="*/ 122 w 454"/>
                <a:gd name="T49" fmla="*/ 179 h 536"/>
                <a:gd name="T50" fmla="*/ 115 w 454"/>
                <a:gd name="T51" fmla="*/ 159 h 536"/>
                <a:gd name="T52" fmla="*/ 108 w 454"/>
                <a:gd name="T53" fmla="*/ 141 h 536"/>
                <a:gd name="T54" fmla="*/ 105 w 454"/>
                <a:gd name="T55" fmla="*/ 121 h 536"/>
                <a:gd name="T56" fmla="*/ 101 w 454"/>
                <a:gd name="T57" fmla="*/ 101 h 536"/>
                <a:gd name="T58" fmla="*/ 96 w 454"/>
                <a:gd name="T59" fmla="*/ 79 h 536"/>
                <a:gd name="T60" fmla="*/ 51 w 454"/>
                <a:gd name="T61" fmla="*/ 0 h 536"/>
                <a:gd name="T62" fmla="*/ 0 w 454"/>
                <a:gd name="T63" fmla="*/ 85 h 536"/>
                <a:gd name="T64" fmla="*/ 0 w 454"/>
                <a:gd name="T65" fmla="*/ 85 h 536"/>
                <a:gd name="T66" fmla="*/ 4 w 454"/>
                <a:gd name="T67" fmla="*/ 121 h 536"/>
                <a:gd name="T68" fmla="*/ 10 w 454"/>
                <a:gd name="T69" fmla="*/ 157 h 536"/>
                <a:gd name="T70" fmla="*/ 18 w 454"/>
                <a:gd name="T71" fmla="*/ 192 h 536"/>
                <a:gd name="T72" fmla="*/ 28 w 454"/>
                <a:gd name="T73" fmla="*/ 226 h 536"/>
                <a:gd name="T74" fmla="*/ 40 w 454"/>
                <a:gd name="T75" fmla="*/ 259 h 536"/>
                <a:gd name="T76" fmla="*/ 52 w 454"/>
                <a:gd name="T77" fmla="*/ 288 h 536"/>
                <a:gd name="T78" fmla="*/ 67 w 454"/>
                <a:gd name="T79" fmla="*/ 316 h 536"/>
                <a:gd name="T80" fmla="*/ 83 w 454"/>
                <a:gd name="T81" fmla="*/ 344 h 536"/>
                <a:gd name="T82" fmla="*/ 101 w 454"/>
                <a:gd name="T83" fmla="*/ 367 h 536"/>
                <a:gd name="T84" fmla="*/ 118 w 454"/>
                <a:gd name="T85" fmla="*/ 388 h 536"/>
                <a:gd name="T86" fmla="*/ 138 w 454"/>
                <a:gd name="T87" fmla="*/ 410 h 536"/>
                <a:gd name="T88" fmla="*/ 159 w 454"/>
                <a:gd name="T89" fmla="*/ 425 h 536"/>
                <a:gd name="T90" fmla="*/ 179 w 454"/>
                <a:gd name="T91" fmla="*/ 441 h 536"/>
                <a:gd name="T92" fmla="*/ 202 w 454"/>
                <a:gd name="T93" fmla="*/ 451 h 536"/>
                <a:gd name="T94" fmla="*/ 226 w 454"/>
                <a:gd name="T95" fmla="*/ 460 h 536"/>
                <a:gd name="T96" fmla="*/ 250 w 454"/>
                <a:gd name="T97" fmla="*/ 465 h 536"/>
                <a:gd name="T98" fmla="*/ 205 w 454"/>
                <a:gd name="T99" fmla="*/ 398 h 536"/>
                <a:gd name="T100" fmla="*/ 207 w 454"/>
                <a:gd name="T101" fmla="*/ 396 h 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454"/>
                <a:gd name="T154" fmla="*/ 0 h 536"/>
                <a:gd name="T155" fmla="*/ 454 w 454"/>
                <a:gd name="T156" fmla="*/ 536 h 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454" h="536">
                  <a:moveTo>
                    <a:pt x="376" y="456"/>
                  </a:moveTo>
                  <a:lnTo>
                    <a:pt x="372" y="458"/>
                  </a:lnTo>
                  <a:lnTo>
                    <a:pt x="366" y="452"/>
                  </a:lnTo>
                  <a:lnTo>
                    <a:pt x="364" y="442"/>
                  </a:lnTo>
                  <a:lnTo>
                    <a:pt x="364" y="440"/>
                  </a:lnTo>
                  <a:lnTo>
                    <a:pt x="366" y="430"/>
                  </a:lnTo>
                  <a:lnTo>
                    <a:pt x="372" y="422"/>
                  </a:lnTo>
                  <a:lnTo>
                    <a:pt x="440" y="358"/>
                  </a:lnTo>
                  <a:lnTo>
                    <a:pt x="416" y="352"/>
                  </a:lnTo>
                  <a:lnTo>
                    <a:pt x="392" y="344"/>
                  </a:lnTo>
                  <a:lnTo>
                    <a:pt x="368" y="334"/>
                  </a:lnTo>
                  <a:lnTo>
                    <a:pt x="346" y="324"/>
                  </a:lnTo>
                  <a:lnTo>
                    <a:pt x="326" y="310"/>
                  </a:lnTo>
                  <a:lnTo>
                    <a:pt x="304" y="296"/>
                  </a:lnTo>
                  <a:lnTo>
                    <a:pt x="286" y="282"/>
                  </a:lnTo>
                  <a:lnTo>
                    <a:pt x="268" y="264"/>
                  </a:lnTo>
                  <a:lnTo>
                    <a:pt x="250" y="246"/>
                  </a:lnTo>
                  <a:lnTo>
                    <a:pt x="236" y="226"/>
                  </a:lnTo>
                  <a:lnTo>
                    <a:pt x="222" y="206"/>
                  </a:lnTo>
                  <a:lnTo>
                    <a:pt x="210" y="184"/>
                  </a:lnTo>
                  <a:lnTo>
                    <a:pt x="198" y="162"/>
                  </a:lnTo>
                  <a:lnTo>
                    <a:pt x="190" y="140"/>
                  </a:lnTo>
                  <a:lnTo>
                    <a:pt x="182" y="116"/>
                  </a:lnTo>
                  <a:lnTo>
                    <a:pt x="176" y="90"/>
                  </a:lnTo>
                  <a:lnTo>
                    <a:pt x="92" y="0"/>
                  </a:lnTo>
                  <a:lnTo>
                    <a:pt x="0" y="98"/>
                  </a:lnTo>
                  <a:lnTo>
                    <a:pt x="6" y="140"/>
                  </a:lnTo>
                  <a:lnTo>
                    <a:pt x="18" y="182"/>
                  </a:lnTo>
                  <a:lnTo>
                    <a:pt x="32" y="222"/>
                  </a:lnTo>
                  <a:lnTo>
                    <a:pt x="50" y="260"/>
                  </a:lnTo>
                  <a:lnTo>
                    <a:pt x="72" y="298"/>
                  </a:lnTo>
                  <a:lnTo>
                    <a:pt x="94" y="332"/>
                  </a:lnTo>
                  <a:lnTo>
                    <a:pt x="120" y="364"/>
                  </a:lnTo>
                  <a:lnTo>
                    <a:pt x="150" y="396"/>
                  </a:lnTo>
                  <a:lnTo>
                    <a:pt x="182" y="424"/>
                  </a:lnTo>
                  <a:lnTo>
                    <a:pt x="214" y="448"/>
                  </a:lnTo>
                  <a:lnTo>
                    <a:pt x="250" y="472"/>
                  </a:lnTo>
                  <a:lnTo>
                    <a:pt x="288" y="490"/>
                  </a:lnTo>
                  <a:lnTo>
                    <a:pt x="326" y="508"/>
                  </a:lnTo>
                  <a:lnTo>
                    <a:pt x="368" y="520"/>
                  </a:lnTo>
                  <a:lnTo>
                    <a:pt x="410" y="530"/>
                  </a:lnTo>
                  <a:lnTo>
                    <a:pt x="454" y="536"/>
                  </a:lnTo>
                  <a:lnTo>
                    <a:pt x="372" y="458"/>
                  </a:lnTo>
                  <a:lnTo>
                    <a:pt x="376" y="45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3288207" y="1738574"/>
            <a:ext cx="6535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solidFill>
                  <a:srgbClr val="0070C0"/>
                </a:solidFill>
              </a:rPr>
              <a:t>IO</a:t>
            </a:r>
            <a:endParaRPr lang="nl-NL" sz="2800" dirty="0">
              <a:solidFill>
                <a:srgbClr val="0070C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325209" y="1276909"/>
            <a:ext cx="9026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solidFill>
                  <a:srgbClr val="0070C0"/>
                </a:solidFill>
              </a:rPr>
              <a:t>MR</a:t>
            </a:r>
            <a:endParaRPr lang="nl-NL" sz="2800" dirty="0">
              <a:solidFill>
                <a:srgbClr val="0070C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783683" y="1320595"/>
            <a:ext cx="9026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0070C0"/>
                </a:solidFill>
              </a:rPr>
              <a:t>W</a:t>
            </a:r>
            <a:r>
              <a:rPr lang="nl-NL" sz="2400" dirty="0" smtClean="0">
                <a:solidFill>
                  <a:srgbClr val="0070C0"/>
                </a:solidFill>
              </a:rPr>
              <a:t>R</a:t>
            </a:r>
            <a:endParaRPr lang="nl-NL" sz="2800" dirty="0">
              <a:solidFill>
                <a:srgbClr val="0070C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633836" y="1100174"/>
            <a:ext cx="9026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solidFill>
                  <a:srgbClr val="0070C0"/>
                </a:solidFill>
              </a:rPr>
              <a:t>EO</a:t>
            </a:r>
            <a:endParaRPr lang="nl-NL" sz="2800" dirty="0">
              <a:solidFill>
                <a:srgbClr val="0070C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973151" y="1782260"/>
            <a:ext cx="9026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solidFill>
                  <a:srgbClr val="0070C0"/>
                </a:solidFill>
              </a:rPr>
              <a:t>OV</a:t>
            </a:r>
            <a:endParaRPr lang="nl-NL" sz="2800" dirty="0">
              <a:solidFill>
                <a:srgbClr val="0070C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231167" y="2863235"/>
            <a:ext cx="9026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solidFill>
                  <a:srgbClr val="0070C0"/>
                </a:solidFill>
              </a:rPr>
              <a:t>HYP</a:t>
            </a:r>
            <a:endParaRPr lang="nl-NL" sz="2800" dirty="0">
              <a:solidFill>
                <a:srgbClr val="0070C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135562" y="3762180"/>
            <a:ext cx="9026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solidFill>
                  <a:srgbClr val="0070C0"/>
                </a:solidFill>
              </a:rPr>
              <a:t>OPZ </a:t>
            </a:r>
            <a:endParaRPr lang="nl-NL" sz="2800" dirty="0">
              <a:solidFill>
                <a:srgbClr val="0070C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875778" y="4836086"/>
            <a:ext cx="9026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solidFill>
                  <a:srgbClr val="0070C0"/>
                </a:solidFill>
              </a:rPr>
              <a:t>VS</a:t>
            </a:r>
            <a:endParaRPr lang="nl-NL" sz="2800" dirty="0">
              <a:solidFill>
                <a:srgbClr val="0070C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151753" y="5534168"/>
            <a:ext cx="9026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solidFill>
                  <a:srgbClr val="00B050"/>
                </a:solidFill>
              </a:rPr>
              <a:t>OBJ</a:t>
            </a:r>
            <a:endParaRPr lang="nl-NL" sz="2800" dirty="0">
              <a:solidFill>
                <a:srgbClr val="00B05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466291" y="5675221"/>
            <a:ext cx="1108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solidFill>
                  <a:srgbClr val="00B050"/>
                </a:solidFill>
              </a:rPr>
              <a:t>PRO</a:t>
            </a:r>
            <a:endParaRPr lang="nl-NL" sz="2800" dirty="0">
              <a:solidFill>
                <a:srgbClr val="00B05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999375" y="5534168"/>
            <a:ext cx="1108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solidFill>
                  <a:srgbClr val="00B050"/>
                </a:solidFill>
              </a:rPr>
              <a:t>DA</a:t>
            </a:r>
            <a:endParaRPr lang="nl-NL" sz="2800" dirty="0">
              <a:solidFill>
                <a:srgbClr val="00B05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060936" y="4861967"/>
            <a:ext cx="1108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solidFill>
                  <a:srgbClr val="7030A0"/>
                </a:solidFill>
              </a:rPr>
              <a:t>RES</a:t>
            </a:r>
            <a:endParaRPr lang="nl-NL" sz="2800" dirty="0">
              <a:solidFill>
                <a:srgbClr val="7030A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462689" y="4388435"/>
            <a:ext cx="1108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solidFill>
                  <a:schemeClr val="accent2"/>
                </a:solidFill>
              </a:rPr>
              <a:t>SR</a:t>
            </a:r>
            <a:endParaRPr lang="nl-NL" sz="2800" dirty="0">
              <a:solidFill>
                <a:schemeClr val="accent2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877581" y="3977486"/>
            <a:ext cx="1108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solidFill>
                  <a:schemeClr val="accent2"/>
                </a:solidFill>
              </a:rPr>
              <a:t>CON</a:t>
            </a:r>
            <a:endParaRPr lang="nl-NL" sz="2800" dirty="0">
              <a:solidFill>
                <a:schemeClr val="accent2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683848" y="3523450"/>
            <a:ext cx="1108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solidFill>
                  <a:schemeClr val="accent2"/>
                </a:solidFill>
              </a:rPr>
              <a:t>EV</a:t>
            </a:r>
            <a:endParaRPr lang="nl-NL" sz="2800" dirty="0">
              <a:solidFill>
                <a:schemeClr val="accent2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529414" y="3061785"/>
            <a:ext cx="1108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solidFill>
                  <a:schemeClr val="accent2"/>
                </a:solidFill>
              </a:rPr>
              <a:t>SV</a:t>
            </a:r>
            <a:endParaRPr lang="nl-NL" sz="2800" dirty="0">
              <a:solidFill>
                <a:schemeClr val="accent2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818225" y="2538997"/>
            <a:ext cx="1108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solidFill>
                  <a:schemeClr val="accent2"/>
                </a:solidFill>
              </a:rPr>
              <a:t>PWC</a:t>
            </a:r>
            <a:endParaRPr lang="nl-NL" sz="2800" dirty="0">
              <a:solidFill>
                <a:schemeClr val="accent2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401292" y="2147012"/>
            <a:ext cx="12136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solidFill>
                  <a:schemeClr val="accent2"/>
                </a:solidFill>
              </a:rPr>
              <a:t>IM</a:t>
            </a:r>
            <a:endParaRPr lang="nl-NL" sz="2800" dirty="0">
              <a:solidFill>
                <a:schemeClr val="accent2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818225" y="1743262"/>
            <a:ext cx="1108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solidFill>
                  <a:schemeClr val="accent2"/>
                </a:solidFill>
              </a:rPr>
              <a:t>AF</a:t>
            </a:r>
            <a:endParaRPr lang="nl-NL" sz="2800" dirty="0">
              <a:solidFill>
                <a:schemeClr val="accent2"/>
              </a:solidFill>
            </a:endParaRPr>
          </a:p>
        </p:txBody>
      </p:sp>
      <p:pic>
        <p:nvPicPr>
          <p:cNvPr id="1027" name="Picture 3" descr="C:\Users\admin\AppData\Local\Microsoft\Windows\Temporary Internet Files\Content.IE5\XWG3SO9R\circular_arrow-red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5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453001" flipH="1">
            <a:off x="4909438" y="2746023"/>
            <a:ext cx="1602162" cy="1776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" name="Picture 3" descr="C:\Users\admin\AppData\Local\Microsoft\Windows\Temporary Internet Files\Content.IE5\XWG3SO9R\circular_arrow-red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115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532005" flipH="1">
            <a:off x="7982395" y="1621623"/>
            <a:ext cx="635458" cy="704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3" descr="C:\Users\admin\AppData\Local\Microsoft\Windows\Temporary Internet Files\Content.IE5\XWG3SO9R\circular_arrow-red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115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694283" flipH="1">
            <a:off x="3044455" y="4766785"/>
            <a:ext cx="635458" cy="704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3" descr="C:\Users\admin\AppData\Local\Microsoft\Windows\Temporary Internet Files\Content.IE5\XWG3SO9R\circular_arrow-red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115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1903563" y="3850370"/>
            <a:ext cx="635458" cy="704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8863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8D8D8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8D8D8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1" grpId="0"/>
      <p:bldP spid="22" grpId="0"/>
      <p:bldP spid="23" grpId="0"/>
      <p:bldP spid="23" grpId="1"/>
      <p:bldP spid="24" grpId="0"/>
      <p:bldP spid="24" grpId="1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41</Words>
  <Application>Microsoft Office PowerPoint</Application>
  <PresentationFormat>Custom</PresentationFormat>
  <Paragraphs>30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De empirische cyclus presenteren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empirische cyclus</dc:title>
  <dc:creator>dvanversendaal</dc:creator>
  <cp:lastModifiedBy>Brit</cp:lastModifiedBy>
  <cp:revision>9</cp:revision>
  <dcterms:created xsi:type="dcterms:W3CDTF">2018-02-14T10:09:09Z</dcterms:created>
  <dcterms:modified xsi:type="dcterms:W3CDTF">2018-02-14T15:39:21Z</dcterms:modified>
</cp:coreProperties>
</file>