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Open Sa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6235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230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604aecd8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604aecd8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437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04aecd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04aecd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52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604aecd8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604aecd8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63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04aecd8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04aecd8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055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604aecd8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604aecd8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140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04aecd8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04aecd8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141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04aecd8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04aecd8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817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604aecd8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604aecd8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43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604aecd8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604aecd8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59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604aecd8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604aecd8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3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0169ef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0169ef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10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604aecd8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604aecd8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621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04aecd8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04aecd8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797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604aecd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604aecd8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091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604aecd8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604aecd8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97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604aecd8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604aecd8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25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604aecd8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604aecd8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11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604aecd8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604aecd8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185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04aecd8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604aecd8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39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604aecd87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604aecd87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280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604aecd8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604aecd8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72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60169ef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60169ef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005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604aecd8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604aecd8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746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604aecd8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604aecd8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819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604aecd8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604aecd87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448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604aecd8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604aecd8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410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604aecd8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604aecd8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678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604aecd8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604aecd8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366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604aecd8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604aecd8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797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604aecd8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604aecd87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42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60169ef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60169ef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96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60169ef3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60169ef3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18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60169ef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60169ef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66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60169ef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60169ef3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695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0169ef3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0169ef3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57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60169ef3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60169ef3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88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4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Anger and Enthusiasm: MP’s politics of emotion in the UK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806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Haylee Kelsall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necessarily negative?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b="1">
                <a:solidFill>
                  <a:srgbClr val="FF0000"/>
                </a:solidFill>
                <a:highlight>
                  <a:srgbClr val="000000"/>
                </a:highlight>
              </a:rPr>
              <a:t>Emotionality improves democracy </a:t>
            </a:r>
            <a:endParaRPr b="1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Encourages political reasoning, attention (Marcus &amp; Mackuen, 1993)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Stimulates participation (Valentino et al., 2010)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b="1">
                <a:solidFill>
                  <a:srgbClr val="FF0000"/>
                </a:solidFill>
                <a:highlight>
                  <a:srgbClr val="000000"/>
                </a:highlight>
              </a:rPr>
              <a:t>Anger is good for democracy </a:t>
            </a:r>
            <a:endParaRPr b="1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Rather than being apathetic, will express “Democratic anger” (White, 2012)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Mobilisation, participation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Participates as a result of anger, and effective? Confidence increases!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necessarily negative… Continued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Idealistic democratic citizen: </a:t>
            </a:r>
            <a:endParaRPr b="1"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Rational, logical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Relies on arguments of ‘logos’, reason</a:t>
            </a:r>
            <a:endParaRPr/>
          </a:p>
          <a:p>
            <a:pPr marL="18288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Instead of ‘pathos’ or ‘ethos’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0000"/>
                </a:solidFill>
                <a:highlight>
                  <a:srgbClr val="000000"/>
                </a:highlight>
              </a:rPr>
              <a:t>BUT: </a:t>
            </a:r>
            <a:endParaRPr b="1" i="1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Politics is complicated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Electorate on average low in political knowledge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Heuristic cues (e.g. party cues)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Motivated reasoning and selective exposure...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Motivated Reasoning and Selective Exposure 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Selective exposure - deliberate and non-deliberate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Deliberate, e.g. ideological media selectivity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Motivated reasoning -  avoid cognitive dissonance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Seek information which confirms what we believe</a:t>
            </a:r>
            <a:endParaRPr>
              <a:solidFill>
                <a:srgbClr val="000000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Linked to motivated exposure (Iyengar &amp; Hahn, 2009) motivated skepticism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(Taber &amp; Lodge, 2006)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⇒ Confirmation bias (seeking out confirming evidence)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⇒ Disconfirmation bias (counter-argue incongruent information, less critical of arguments in line with their opinion 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160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Selective Exposure: non-deliberate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134700" y="733400"/>
            <a:ext cx="893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 i="1" dirty="0">
                <a:solidFill>
                  <a:srgbClr val="000000"/>
                </a:solidFill>
              </a:rPr>
              <a:t>Subconsciously based on the way we construct our (social) surroundings</a:t>
            </a:r>
            <a:r>
              <a:rPr lang="en" dirty="0">
                <a:solidFill>
                  <a:srgbClr val="000000"/>
                </a:solidFill>
              </a:rPr>
              <a:t>  </a:t>
            </a:r>
            <a:r>
              <a:rPr lang="en" dirty="0" smtClean="0">
                <a:solidFill>
                  <a:schemeClr val="tx1"/>
                </a:solidFill>
              </a:rPr>
              <a:t>(Spohr, </a:t>
            </a:r>
            <a:r>
              <a:rPr lang="en" dirty="0">
                <a:solidFill>
                  <a:schemeClr val="tx1"/>
                </a:solidFill>
              </a:rPr>
              <a:t>2017</a:t>
            </a:r>
            <a:r>
              <a:rPr lang="en" dirty="0">
                <a:solidFill>
                  <a:srgbClr val="000000"/>
                </a:solidFill>
              </a:rPr>
              <a:t>)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Social networks: </a:t>
            </a:r>
            <a:r>
              <a:rPr lang="en" b="1" dirty="0">
                <a:solidFill>
                  <a:srgbClr val="000000"/>
                </a:solidFill>
              </a:rPr>
              <a:t>“homophilous”</a:t>
            </a:r>
            <a:r>
              <a:rPr lang="en" dirty="0">
                <a:solidFill>
                  <a:srgbClr val="000000"/>
                </a:solidFill>
              </a:rPr>
              <a:t> (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McPherson &amp; Cook, 2001)</a:t>
            </a:r>
            <a:endParaRPr dirty="0">
              <a:solidFill>
                <a:srgbClr val="000000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 dirty="0">
                <a:solidFill>
                  <a:srgbClr val="000000"/>
                </a:solidFill>
              </a:rPr>
              <a:t>Including online social-networks, like Twitter (</a:t>
            </a:r>
            <a:r>
              <a:rPr lang="en" sz="1700" dirty="0">
                <a:solidFill>
                  <a:srgbClr val="000000"/>
                </a:solidFill>
                <a:highlight>
                  <a:srgbClr val="FFFFFF"/>
                </a:highlight>
              </a:rPr>
              <a:t>Himelboim, McCreery &amp; Smith, 2013)</a:t>
            </a:r>
            <a:endParaRPr sz="17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Politically homogeneous clusters 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Less cross-ideological content exposure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Sound familiar? Filter bubbles and echo-chambers….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Concerning, “News-finds-me perception” (de Zúñiga, Weeks &amp; Ardèvol-Abreu, 2017)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News comes to me, so I don’t actively seek it  - perceived well informed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Reality? Less politically knowledgeable, but less likely to seek as believe informed, and news comes to them already!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016000" cy="572700"/>
          </a:xfrm>
          <a:prstGeom prst="rect">
            <a:avLst/>
          </a:prstGeom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 in political messages: 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520175"/>
            <a:ext cx="8520600" cy="24843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dirty="0">
                <a:solidFill>
                  <a:srgbClr val="000000"/>
                </a:solidFill>
              </a:rPr>
              <a:t>So far, minimal attention paid to Twitter communication 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 dirty="0">
                <a:solidFill>
                  <a:srgbClr val="000000"/>
                </a:solidFill>
              </a:rPr>
              <a:t>Campaign adverts, speeches 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 dirty="0">
                <a:solidFill>
                  <a:srgbClr val="000000"/>
                </a:solidFill>
              </a:rPr>
              <a:t>Emotions more likely to feature in speeches which intend to address public (Erisen &amp; Villalobos, 2014). 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But: Twitter = 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 b="1" i="1" dirty="0">
                <a:solidFill>
                  <a:srgbClr val="000000"/>
                </a:solidFill>
                <a:highlight>
                  <a:srgbClr val="FF0000"/>
                </a:highlight>
              </a:rPr>
              <a:t>“Message multiplier”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 (Vaccari, 2013)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</a:rPr>
              <a:t>⇒ 	New journalistic beat (e.g. Moon &amp; Hadley, 2013; Broersma &amp; Graham, </a:t>
            </a:r>
            <a:r>
              <a:rPr lang="en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2012)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5024550" y="1152475"/>
            <a:ext cx="3807600" cy="9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i="1"/>
              <a:t>The Guardian</a:t>
            </a:r>
            <a:r>
              <a:rPr lang="en"/>
              <a:t> 5th April, Politics Live Blog</a:t>
            </a:r>
            <a:endParaRPr/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50245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8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Monday, 24 April, 2017.</a:t>
            </a: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698" y="-74825"/>
            <a:ext cx="46183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5716875" y="1152475"/>
            <a:ext cx="31155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February 26, 2019. </a:t>
            </a: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0"/>
            <a:ext cx="460121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60200" cy="6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Daily Mail, 14 March 2019</a:t>
            </a:r>
            <a:endParaRPr/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5" y="0"/>
            <a:ext cx="464643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016000" cy="572700"/>
          </a:xfrm>
          <a:prstGeom prst="rect">
            <a:avLst/>
          </a:prstGeom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 in political messages: </a:t>
            </a: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311700" y="1520175"/>
            <a:ext cx="8520600" cy="30681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So far, minimal attention paid to Twitter communication 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Campaign adverts, speeches 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Emotions more likely to feature in speeches which intend to address public (Erisen &amp; Villalobos, 2014). 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But: Twitter =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 b="1" i="1">
                <a:solidFill>
                  <a:srgbClr val="000000"/>
                </a:solidFill>
                <a:highlight>
                  <a:srgbClr val="FF0000"/>
                </a:highlight>
              </a:rPr>
              <a:t>“Message multiplier”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(Vaccari, 2013)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⇒ 	New journalistic beat (e.g. Moon &amp; Hadley, 2013; Broersma &amp; Graham, 2012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00"/>
                </a:solidFill>
                <a:highlight>
                  <a:srgbClr val="FFFFFF"/>
                </a:highlight>
              </a:rPr>
              <a:t>Tweets reproduced VERBATIM: risk of reformulated messages by press decreases!</a:t>
            </a:r>
            <a:endParaRPr sz="1600" b="1" i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16300" y="379325"/>
            <a:ext cx="6813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 Politics…. Emotion laden </a:t>
            </a:r>
            <a:r>
              <a:rPr lang="en" b="1" i="1">
                <a:solidFill>
                  <a:srgbClr val="FF0000"/>
                </a:solidFill>
              </a:rPr>
              <a:t>(...lately?)</a:t>
            </a:r>
            <a:r>
              <a:rPr lang="en"/>
              <a:t>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“</a:t>
            </a:r>
            <a:r>
              <a:rPr lang="en" sz="2400" i="1">
                <a:solidFill>
                  <a:schemeClr val="dk1"/>
                </a:solidFill>
              </a:rPr>
              <a:t>“</a:t>
            </a:r>
            <a:r>
              <a:rPr lang="en" sz="2400" i="1">
                <a:solidFill>
                  <a:schemeClr val="dk1"/>
                </a:solidFill>
                <a:highlight>
                  <a:srgbClr val="FFFFFF"/>
                </a:highlight>
              </a:rPr>
              <a:t>I blame both sides </a:t>
            </a:r>
            <a:endParaRPr sz="2400"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dk1"/>
                </a:solidFill>
                <a:highlight>
                  <a:srgbClr val="FFFFFF"/>
                </a:highlight>
              </a:rPr>
              <a:t>for boiling my choices down to </a:t>
            </a:r>
            <a:endParaRPr sz="2400"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highlight>
                  <a:srgbClr val="000000"/>
                </a:highlight>
              </a:rPr>
              <a:t>Project Fear </a:t>
            </a:r>
            <a:r>
              <a:rPr lang="en" sz="2400" b="1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sz="2400" b="1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dk1"/>
                </a:solidFill>
                <a:highlight>
                  <a:srgbClr val="FFFFFF"/>
                </a:highlight>
              </a:rPr>
              <a:t>versus </a:t>
            </a:r>
            <a:endParaRPr sz="2400"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highlight>
                  <a:srgbClr val="000000"/>
                </a:highlight>
              </a:rPr>
              <a:t>Project Hate</a:t>
            </a:r>
            <a:r>
              <a:rPr lang="en" sz="3000" i="1">
                <a:solidFill>
                  <a:schemeClr val="dk1"/>
                </a:solidFill>
                <a:highlight>
                  <a:srgbClr val="FFFFFF"/>
                </a:highlight>
              </a:rPr>
              <a:t>,” </a:t>
            </a:r>
            <a:endParaRPr sz="3000"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54864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highlight>
                  <a:srgbClr val="FFFFFF"/>
                </a:highlight>
              </a:rPr>
              <a:t>(O’Brien, 2016, para. 1)</a:t>
            </a:r>
            <a:endParaRPr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Research Question: </a:t>
            </a:r>
            <a:endParaRPr b="1"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221900" y="1840900"/>
            <a:ext cx="8520600" cy="2259600"/>
          </a:xfrm>
          <a:prstGeom prst="rect">
            <a:avLst/>
          </a:prstGeom>
          <a:ln w="762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222222"/>
                </a:solidFill>
                <a:highlight>
                  <a:srgbClr val="FFFFFF"/>
                </a:highlight>
              </a:rPr>
              <a:t>To what extent do political conditions influence </a:t>
            </a:r>
            <a:endParaRPr sz="24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222222"/>
                </a:solidFill>
                <a:highlight>
                  <a:srgbClr val="FFFFFF"/>
                </a:highlight>
              </a:rPr>
              <a:t>the use of anger and enthusiasm appeals employed by </a:t>
            </a:r>
            <a:endParaRPr sz="24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solidFill>
                  <a:srgbClr val="222222"/>
                </a:solidFill>
                <a:highlight>
                  <a:srgbClr val="FFFFFF"/>
                </a:highlight>
              </a:rPr>
              <a:t>UK politicians in their Twitter communications? </a:t>
            </a:r>
            <a:endParaRPr sz="24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Anger and Enthusiasm?</a:t>
            </a:r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551150" y="1571525"/>
            <a:ext cx="7814700" cy="2268300"/>
          </a:xfrm>
          <a:prstGeom prst="rect">
            <a:avLst/>
          </a:prstGeom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Encourage similar behaviours, similar effects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Both shore up support, encourage participation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Most frequently used in campaign ads of positive vs negative (Ridout &amp; Searles, 2011)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Leading candidates more enthusiasm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Trailing more anger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More competitive, more anger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Incumbents less likely re: anger, enthusiasm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Anger….</a:t>
            </a:r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 anger: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Where an individual believes harm/damage has been caused by a political actor, institution, or process, “...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probably willingly or perhaps as the result of an action the bad consequences of which, it is thought, should have been foreseen” (White, 2012) </a:t>
            </a:r>
            <a:endParaRPr>
              <a:solidFill>
                <a:srgbClr val="000000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Encourages participation, cements partisan support….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1C1D1E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262300" cy="572700"/>
          </a:xfrm>
          <a:prstGeom prst="rect">
            <a:avLst/>
          </a:prstGeom>
          <a:solidFill>
            <a:srgbClr val="FF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0000"/>
                </a:solidFill>
              </a:rPr>
              <a:t>Enthusiasm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119725" y="1152475"/>
            <a:ext cx="8934600" cy="3416400"/>
          </a:xfrm>
          <a:prstGeom prst="rect">
            <a:avLst/>
          </a:prstGeom>
          <a:ln w="381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Politicians need to generate enthusiasm for themselves/policy party amongst the electorate to gain support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i="1"/>
              <a:t> “Rather than stopping, looking, and listening, enthusiasts throw themselves into the cause” </a:t>
            </a:r>
            <a:r>
              <a:rPr lang="en"/>
              <a:t>(Marcus &amp; MacKuen, 1993)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i="1"/>
              <a:t>Shores up support (Brader, 2005) 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Vote choice and intention (Marcus &amp; MacKuen, 1993; Brader, 2005)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Stimulates participation, involvement, interest (Marcus &amp; MacKuen, 1993; Marcus 2000; Brader, 2005; Valentino et al., 2010)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‘Cheap participation’ (e.g. bumper sticker, chatting)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Vs. Costly - rallies/donate/work for candidate - yes, but anger more so (Valentino et al., 2010)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Expectations, sub RQ’s: Issues</a:t>
            </a: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More complicated issues invite more emotional appeals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Why? Voters low in political knowledge, emotional appeals </a:t>
            </a:r>
            <a:r>
              <a:rPr lang="en" i="1">
                <a:solidFill>
                  <a:srgbClr val="222222"/>
                </a:solidFill>
                <a:highlight>
                  <a:srgbClr val="FFFFFF"/>
                </a:highlight>
              </a:rPr>
              <a:t>may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give cues to voters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Example: Brexit - </a:t>
            </a:r>
            <a:r>
              <a:rPr lang="en" i="1">
                <a:solidFill>
                  <a:srgbClr val="222222"/>
                </a:solidFill>
                <a:highlight>
                  <a:srgbClr val="FFFFFF"/>
                </a:highlight>
              </a:rPr>
              <a:t>very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complicated issue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Project Fear, Project Hate - evidence of emotional appeals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Post-referendum - “What is the EU”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Characteristic of a voter basing their choice on Logos? No.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However:</a:t>
            </a:r>
            <a:endParaRPr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Very difficult to formulate hypotheses concerning particular issues!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222222"/>
                </a:solidFill>
                <a:highlight>
                  <a:srgbClr val="FF0000"/>
                </a:highlight>
              </a:rPr>
              <a:t>RQ1: To what extent does the use of anger and enthusiasm appeals depend on the political issue concerned? </a:t>
            </a:r>
            <a:endParaRPr b="1" i="1">
              <a:solidFill>
                <a:srgbClr val="222222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Expectations, sub RQ’s: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Electoral Support: Party level</a:t>
            </a:r>
            <a:endParaRPr sz="2400"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251825" y="1751100"/>
            <a:ext cx="8520600" cy="1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Larger support base: protect against defectors!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Mobilise supporters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en" b="1" i="1">
                <a:solidFill>
                  <a:srgbClr val="222222"/>
                </a:solidFill>
                <a:highlight>
                  <a:srgbClr val="FF0000"/>
                </a:highlight>
              </a:rPr>
              <a:t>H1: Political actors of the main centre-right and centre-left parties will use more enthusiasm and anger appeals than those of challenger parties</a:t>
            </a:r>
            <a:endParaRPr b="1">
              <a:solidFill>
                <a:srgbClr val="222222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Expectations, sub RQ’s: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 Constituency level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Where a candidate has a large majority, or safe seat, more enthusiasm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competitive electorates, more anger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00000"/>
                </a:solidFill>
                <a:highlight>
                  <a:srgbClr val="FF0000"/>
                </a:highlight>
              </a:rPr>
              <a:t>H2a: Candidates which have an electoral majority in their constituency will make greater use of enthusiasm appeals, rather than anger</a:t>
            </a:r>
            <a:endParaRPr b="1" i="1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00000"/>
                </a:solidFill>
                <a:highlight>
                  <a:srgbClr val="FF0000"/>
                </a:highlight>
              </a:rPr>
              <a:t>H2b: Candidates in more competitive electorates will make greater use of anger appeals than enthusiasm</a:t>
            </a:r>
            <a:endParaRPr b="1" i="1">
              <a:solidFill>
                <a:srgbClr val="00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Expectations, sub RQ’s: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 Party Hierarchy</a:t>
            </a:r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311700" y="1617150"/>
            <a:ext cx="852060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Four levels identified in Benedetto and Hix (2007)</a:t>
            </a:r>
            <a:endParaRPr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MP which holds ministerial position in cabinet or junior minister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MPs which have held some form of backbench office in the past (e.g. parliamentary committee, whip etc)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Former ministers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MPs not promoted to ministerial positions and have not held another sort of position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Expectations, sub RQ’s: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 Party Hierarchy</a:t>
            </a:r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body" idx="1"/>
          </p:nvPr>
        </p:nvSpPr>
        <p:spPr>
          <a:xfrm>
            <a:off x="311700" y="1617150"/>
            <a:ext cx="852060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Four levels identified in Benedetto and Hix (2007)</a:t>
            </a:r>
            <a:endParaRPr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MP which holds ministerial position in cabinet or junior minister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" sz="1400" b="1">
                <a:solidFill>
                  <a:srgbClr val="222222"/>
                </a:solidFill>
                <a:highlight>
                  <a:srgbClr val="FFFFFF"/>
                </a:highlight>
              </a:rPr>
              <a:t>MPs which have held some form of backbench office in the past (e.g. parliamentary committee, whip etc) </a:t>
            </a:r>
            <a:endParaRPr sz="14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lphaLcPeriod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Will use the most emotional appeals (H3)</a:t>
            </a:r>
            <a:endParaRPr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828800" lvl="2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romanLcPeriod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Media attention, demonstrate importance to party</a:t>
            </a:r>
            <a:endParaRPr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lphaLcPeriod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Safe seat = enthusiasm, demonstrate value to party (H3a) </a:t>
            </a:r>
            <a:endParaRPr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lphaLcPeriod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Less safe seat - difficult to hypothesise… </a:t>
            </a:r>
            <a:endParaRPr sz="14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Former ministers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MPs not promoted to ministerial positions and have not held another sort of position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Expectations, sub RQ’s: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 Party Hierarchy</a:t>
            </a:r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206950" y="1213075"/>
            <a:ext cx="6303000" cy="15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Four levels identified in Benedetto and Hix (2007)</a:t>
            </a:r>
            <a:endParaRPr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Remaining levels: Difficult to hypothesise expectations.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-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Level 1 - No clear expectations based on previous literature (this far)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-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Level 3 - perhaps more anger, related to blame (below)?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-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Level 4 - Again no clear expectation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33250"/>
            <a:ext cx="57912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1"/>
          <p:cNvSpPr txBox="1"/>
          <p:nvPr/>
        </p:nvSpPr>
        <p:spPr>
          <a:xfrm>
            <a:off x="6274550" y="3513075"/>
            <a:ext cx="26451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However…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Post resignation…. </a:t>
            </a:r>
            <a:endParaRPr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79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FFFFF"/>
                </a:highlight>
              </a:rPr>
              <a:t>...avoid being </a:t>
            </a:r>
            <a:r>
              <a:rPr lang="en" sz="4800" b="1" i="1">
                <a:solidFill>
                  <a:srgbClr val="FF0000"/>
                </a:solidFill>
              </a:rPr>
              <a:t>“taken in”</a:t>
            </a:r>
            <a:r>
              <a:rPr lang="en" sz="4800">
                <a:highlight>
                  <a:srgbClr val="FFFFFF"/>
                </a:highlight>
              </a:rPr>
              <a:t> </a:t>
            </a:r>
            <a:endParaRPr sz="480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265475" y="2131350"/>
            <a:ext cx="5565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measure? </a:t>
            </a:r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 b="1">
                <a:solidFill>
                  <a:schemeClr val="dk1"/>
                </a:solidFill>
              </a:rPr>
              <a:t>Enthusiasm:</a:t>
            </a:r>
            <a:endParaRPr sz="24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Proud, hope, and sympathy (Marcus &amp; MacKuen, 1993)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Valentino et al., (2010) Self-report, has a candidate made you feel: 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Pride, hope, (also anger)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Brader  (2005) -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four‐point scales for excitement and hope (Brader, 2005)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Enthusiasm</a:t>
            </a:r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body" idx="1"/>
          </p:nvPr>
        </p:nvSpPr>
        <p:spPr>
          <a:xfrm>
            <a:off x="311700" y="1092500"/>
            <a:ext cx="3571800" cy="3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Words relating to hope, optimism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Confidence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Based on Downs (1972) ‘issue-attention cycle’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Solutions</a:t>
            </a:r>
            <a:endParaRPr/>
          </a:p>
        </p:txBody>
      </p:sp>
      <p:sp>
        <p:nvSpPr>
          <p:cNvPr id="242" name="Google Shape;242;p43"/>
          <p:cNvSpPr/>
          <p:nvPr/>
        </p:nvSpPr>
        <p:spPr>
          <a:xfrm>
            <a:off x="3883601" y="0"/>
            <a:ext cx="5260398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243" name="Google Shape;2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551" y="0"/>
            <a:ext cx="52603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Enthusiasm</a:t>
            </a:r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body" idx="1"/>
          </p:nvPr>
        </p:nvSpPr>
        <p:spPr>
          <a:xfrm>
            <a:off x="311700" y="1092500"/>
            <a:ext cx="3571800" cy="3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Words relating to hope, optimism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Confidence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Based on Downs (1972) ‘issue-attention cycle’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Solutions</a:t>
            </a:r>
            <a:endParaRPr/>
          </a:p>
        </p:txBody>
      </p:sp>
      <p:sp>
        <p:nvSpPr>
          <p:cNvPr id="250" name="Google Shape;250;p44"/>
          <p:cNvSpPr/>
          <p:nvPr/>
        </p:nvSpPr>
        <p:spPr>
          <a:xfrm>
            <a:off x="3883601" y="0"/>
            <a:ext cx="5260398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1" name="Google Shape;25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600" y="0"/>
            <a:ext cx="52603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Enthusiasm</a:t>
            </a:r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9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Words relating to hope, optimism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Confidence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Based on Downs (1972) ‘issue-attention cycle’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Solutions</a:t>
            </a:r>
            <a:endParaRPr/>
          </a:p>
        </p:txBody>
      </p:sp>
      <p:pic>
        <p:nvPicPr>
          <p:cNvPr id="258" name="Google Shape;25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925" y="796000"/>
            <a:ext cx="5337300" cy="326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Anger, blame and referents…	</a:t>
            </a:r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86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Angry, negative words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Blame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I’m angry about… 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I’m angry because….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I’m angry at… 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5" name="Google Shape;26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800" y="1436700"/>
            <a:ext cx="5616750" cy="26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Anger, blame and referents…	</a:t>
            </a:r>
            <a:endParaRPr/>
          </a:p>
        </p:txBody>
      </p:sp>
      <p:sp>
        <p:nvSpPr>
          <p:cNvPr id="271" name="Google Shape;271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86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Angry, negative words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Blame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I’m angry about… 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I’m angry because….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I’m angry at… 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2" name="Google Shape;27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000" y="747900"/>
            <a:ext cx="328332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Challenges:</a:t>
            </a:r>
            <a:endParaRPr/>
          </a:p>
        </p:txBody>
      </p:sp>
      <p:sp>
        <p:nvSpPr>
          <p:cNvPr id="278" name="Google Shape;278;p48"/>
          <p:cNvSpPr txBox="1">
            <a:spLocks noGrp="1"/>
          </p:cNvSpPr>
          <p:nvPr>
            <p:ph type="body" idx="1"/>
          </p:nvPr>
        </p:nvSpPr>
        <p:spPr>
          <a:xfrm>
            <a:off x="177000" y="1890913"/>
            <a:ext cx="53901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Sarcasm!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Confidence </a:t>
            </a:r>
            <a:r>
              <a:rPr lang="en" i="1"/>
              <a:t>really</a:t>
            </a:r>
            <a:r>
              <a:rPr lang="en"/>
              <a:t> evidence of solution-based enthusiasm? </a:t>
            </a:r>
            <a:endParaRPr/>
          </a:p>
        </p:txBody>
      </p:sp>
      <p:pic>
        <p:nvPicPr>
          <p:cNvPr id="279" name="Google Shape;27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525" y="134700"/>
            <a:ext cx="2964450" cy="46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9"/>
          <p:cNvSpPr txBox="1">
            <a:spLocks noGrp="1"/>
          </p:cNvSpPr>
          <p:nvPr>
            <p:ph type="body" idx="1"/>
          </p:nvPr>
        </p:nvSpPr>
        <p:spPr>
          <a:xfrm>
            <a:off x="311700" y="1451800"/>
            <a:ext cx="8520600" cy="2095200"/>
          </a:xfrm>
          <a:prstGeom prst="rect">
            <a:avLst/>
          </a:prstGeom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Thoughts, comments questions?</a:t>
            </a: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92275" y="773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highlight>
                  <a:srgbClr val="FFFFFF"/>
                </a:highlight>
              </a:rPr>
              <a:t>avoid being “taken in” </a:t>
            </a:r>
            <a:endParaRPr sz="360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395275" y="1855050"/>
            <a:ext cx="76176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by </a:t>
            </a:r>
            <a:r>
              <a:rPr lang="en" sz="3600" b="1" i="1">
                <a:solidFill>
                  <a:srgbClr val="FF0000"/>
                </a:solidFill>
                <a:highlight>
                  <a:srgbClr val="FFFFFF"/>
                </a:highlight>
              </a:rPr>
              <a:t>“the agents of Project Fear”</a:t>
            </a:r>
            <a:endParaRPr sz="36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92275" y="773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avoid being “taken in” </a:t>
            </a:r>
            <a:endParaRPr sz="360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2248700" y="1855050"/>
            <a:ext cx="7617600" cy="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</a:rPr>
              <a:t>by “the agents of Project Fear”</a:t>
            </a:r>
            <a:endParaRPr sz="3600"/>
          </a:p>
        </p:txBody>
      </p:sp>
      <p:sp>
        <p:nvSpPr>
          <p:cNvPr id="80" name="Google Shape;80;p17"/>
          <p:cNvSpPr txBox="1"/>
          <p:nvPr/>
        </p:nvSpPr>
        <p:spPr>
          <a:xfrm>
            <a:off x="0" y="3004225"/>
            <a:ext cx="92097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i="1">
                <a:solidFill>
                  <a:schemeClr val="dk1"/>
                </a:solidFill>
                <a:highlight>
                  <a:srgbClr val="FF0000"/>
                </a:highlight>
              </a:rPr>
              <a:t>“staying in the EU is the risky choice”</a:t>
            </a:r>
            <a:r>
              <a:rPr lang="en" sz="3600" b="1" i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3600" b="1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74825" y="806175"/>
            <a:ext cx="8665200" cy="2674200"/>
          </a:xfrm>
          <a:prstGeom prst="rect">
            <a:avLst/>
          </a:prstGeom>
          <a:ln w="381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highlight>
                  <a:srgbClr val="000000"/>
                </a:highlight>
              </a:rPr>
              <a:t>Saddiq Kahn to Johnson,</a:t>
            </a:r>
            <a:endParaRPr sz="3000" b="1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highlight>
                  <a:srgbClr val="000000"/>
                </a:highlight>
              </a:rPr>
              <a:t>		TV debate, </a:t>
            </a:r>
            <a:endParaRPr sz="3000" b="1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18288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highlight>
                  <a:srgbClr val="000000"/>
                </a:highlight>
              </a:rPr>
              <a:t>2 nights before referendum...</a:t>
            </a:r>
            <a:endParaRPr sz="3000" b="1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highlight>
                <a:srgbClr val="FFFFFF"/>
              </a:highlight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890725" y="3834550"/>
            <a:ext cx="49416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(In response…)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0" y="674850"/>
            <a:ext cx="9144000" cy="35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highlight>
                  <a:srgbClr val="FFFFFF"/>
                </a:highlight>
              </a:rPr>
              <a:t> </a:t>
            </a:r>
            <a:r>
              <a:rPr lang="en" sz="3600" b="1" i="1">
                <a:solidFill>
                  <a:srgbClr val="000000"/>
                </a:solidFill>
                <a:highlight>
                  <a:srgbClr val="FF0000"/>
                </a:highlight>
              </a:rPr>
              <a:t>“...your campaign hasn’t been </a:t>
            </a:r>
            <a:endParaRPr sz="3600" b="1" i="1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solidFill>
                  <a:srgbClr val="FF0000"/>
                </a:solidFill>
                <a:highlight>
                  <a:srgbClr val="000000"/>
                </a:highlight>
              </a:rPr>
              <a:t>Project Fear,</a:t>
            </a:r>
            <a:endParaRPr sz="3600" b="1" i="1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solidFill>
                  <a:srgbClr val="000000"/>
                </a:solidFill>
                <a:highlight>
                  <a:srgbClr val="FF0000"/>
                </a:highlight>
              </a:rPr>
              <a:t> it’s been</a:t>
            </a:r>
            <a:r>
              <a:rPr lang="en" sz="3600" b="1" i="1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 sz="3600" b="1" i="1">
                <a:solidFill>
                  <a:srgbClr val="FF0000"/>
                </a:solidFill>
                <a:highlight>
                  <a:srgbClr val="000000"/>
                </a:highlight>
              </a:rPr>
              <a:t>Project Hate,</a:t>
            </a:r>
            <a:r>
              <a:rPr lang="en" sz="3600" b="1" i="1">
                <a:solidFill>
                  <a:srgbClr val="000000"/>
                </a:solidFill>
                <a:highlight>
                  <a:srgbClr val="000000"/>
                </a:highlight>
              </a:rPr>
              <a:t> </a:t>
            </a:r>
            <a:endParaRPr sz="3600" b="1" i="1">
              <a:solidFill>
                <a:srgbClr val="000000"/>
              </a:solidFill>
              <a:highlight>
                <a:srgbClr val="000000"/>
              </a:highlight>
            </a:endParaRPr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i="1">
                <a:solidFill>
                  <a:srgbClr val="000000"/>
                </a:solidFill>
                <a:highlight>
                  <a:srgbClr val="FF0000"/>
                </a:highlight>
              </a:rPr>
              <a:t>as far as immigration is concerned,” </a:t>
            </a:r>
            <a:endParaRPr sz="3600" b="1" i="1">
              <a:solidFill>
                <a:srgbClr val="00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Post-referendum in </a:t>
            </a:r>
            <a:r>
              <a:rPr lang="en" i="1"/>
              <a:t>The Guardian: </a:t>
            </a:r>
            <a:endParaRPr i="1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[The campaign was]  </a:t>
            </a:r>
            <a:r>
              <a:rPr lang="en" sz="2400">
                <a:solidFill>
                  <a:schemeClr val="dk1"/>
                </a:solidFill>
              </a:rPr>
              <a:t>“...characterised by </a:t>
            </a:r>
            <a:endParaRPr sz="2400">
              <a:solidFill>
                <a:schemeClr val="dk1"/>
              </a:solidFill>
            </a:endParaRPr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chemeClr val="dk1"/>
                </a:solidFill>
                <a:highlight>
                  <a:srgbClr val="FF0000"/>
                </a:highlight>
              </a:rPr>
              <a:t>fear</a:t>
            </a:r>
            <a:r>
              <a:rPr lang="en" sz="2400">
                <a:solidFill>
                  <a:schemeClr val="dk1"/>
                </a:solidFill>
              </a:rPr>
              <a:t> of immigration </a:t>
            </a:r>
            <a:endParaRPr sz="2400">
              <a:solidFill>
                <a:schemeClr val="dk1"/>
              </a:solidFill>
            </a:endParaRPr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[and] </a:t>
            </a:r>
            <a:endParaRPr sz="2400">
              <a:solidFill>
                <a:schemeClr val="dk1"/>
              </a:solidFill>
            </a:endParaRPr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chemeClr val="dk1"/>
                </a:solidFill>
                <a:highlight>
                  <a:srgbClr val="FF0000"/>
                </a:highlight>
              </a:rPr>
              <a:t>anger</a:t>
            </a:r>
            <a:r>
              <a:rPr lang="en" sz="2400">
                <a:solidFill>
                  <a:schemeClr val="dk1"/>
                </a:solidFill>
              </a:rPr>
              <a:t> over a perceived undemocratic bureaucracy,” </a:t>
            </a:r>
            <a:endParaRPr sz="24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54864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(Gabbatt, 2016, June 25)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196950" y="1397175"/>
            <a:ext cx="8750100" cy="19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 “From May's tears to angry Trump, </a:t>
            </a:r>
            <a:endParaRPr sz="3000">
              <a:highlight>
                <a:srgbClr val="FFFFFF"/>
              </a:highlight>
            </a:endParaRPr>
          </a:p>
          <a:p>
            <a:pPr marL="1828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 u="sng">
                <a:highlight>
                  <a:srgbClr val="FF0000"/>
                </a:highlight>
              </a:rPr>
              <a:t>is modern politics too emotional?”</a:t>
            </a:r>
            <a:endParaRPr sz="1400" b="1" i="1" u="sng">
              <a:highlight>
                <a:srgbClr val="FF0000"/>
              </a:highlight>
            </a:endParaRPr>
          </a:p>
          <a:p>
            <a:pPr marL="3657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highlight>
                  <a:srgbClr val="FFFFFF"/>
                </a:highlight>
              </a:rPr>
              <a:t>(Hewitt, New Statesman article Oct, 2017)</a:t>
            </a:r>
            <a:endParaRPr sz="1800" i="1">
              <a:highlight>
                <a:srgbClr val="FFFFFF"/>
              </a:highlight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8060500" y="3996175"/>
            <a:ext cx="7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1507</Words>
  <Application>Microsoft Office PowerPoint</Application>
  <PresentationFormat>On-screen Show (16:9)</PresentationFormat>
  <Paragraphs>201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Roboto</vt:lpstr>
      <vt:lpstr>Open Sans</vt:lpstr>
      <vt:lpstr>Arial</vt:lpstr>
      <vt:lpstr>Simple Light</vt:lpstr>
      <vt:lpstr>Anger and Enthusiasm: MP’s politics of emotion in the UK </vt:lpstr>
      <vt:lpstr>UK Politics…. Emotion laden (...lately?) </vt:lpstr>
      <vt:lpstr>...avoid being “taken in” </vt:lpstr>
      <vt:lpstr>avoid being “taken in” </vt:lpstr>
      <vt:lpstr>avoid being “taken in” </vt:lpstr>
      <vt:lpstr>Saddiq Kahn to Johnson,   TV debate,  2 nights before referendum... </vt:lpstr>
      <vt:lpstr> “...your campaign hasn’t been  Project Fear,  it’s been Project Hate,  as far as immigration is concerned,” </vt:lpstr>
      <vt:lpstr>Post-referendum in The Guardian: </vt:lpstr>
      <vt:lpstr> “From May's tears to angry Trump,  is modern politics too emotional?” (Hewitt, New Statesman article Oct, 2017)</vt:lpstr>
      <vt:lpstr>Is this necessarily negative?</vt:lpstr>
      <vt:lpstr>Is this necessarily negative… Continued</vt:lpstr>
      <vt:lpstr>Motivated Reasoning and Selective Exposure </vt:lpstr>
      <vt:lpstr>Selective Exposure: non-deliberate</vt:lpstr>
      <vt:lpstr>Emotion in political messages: </vt:lpstr>
      <vt:lpstr>PowerPoint Presentation</vt:lpstr>
      <vt:lpstr>PowerPoint Presentation</vt:lpstr>
      <vt:lpstr>PowerPoint Presentation</vt:lpstr>
      <vt:lpstr>PowerPoint Presentation</vt:lpstr>
      <vt:lpstr>Emotion in political messages: </vt:lpstr>
      <vt:lpstr>Research Question: </vt:lpstr>
      <vt:lpstr>Why Anger and Enthusiasm?</vt:lpstr>
      <vt:lpstr>Anger….</vt:lpstr>
      <vt:lpstr>Enthusiasm</vt:lpstr>
      <vt:lpstr>Expectations, sub RQ’s: Issues</vt:lpstr>
      <vt:lpstr>Expectations, sub RQ’s: Electoral Support: Party level</vt:lpstr>
      <vt:lpstr>Expectations, sub RQ’s:  Constituency level </vt:lpstr>
      <vt:lpstr>Expectations, sub RQ’s:  Party Hierarchy</vt:lpstr>
      <vt:lpstr>Expectations, sub RQ’s:  Party Hierarchy</vt:lpstr>
      <vt:lpstr>Expectations, sub RQ’s:  Party Hierarchy</vt:lpstr>
      <vt:lpstr>How to measure? </vt:lpstr>
      <vt:lpstr>Enthusiasm</vt:lpstr>
      <vt:lpstr>Enthusiasm</vt:lpstr>
      <vt:lpstr>Enthusiasm</vt:lpstr>
      <vt:lpstr>Anger, blame and referents… </vt:lpstr>
      <vt:lpstr>Anger, blame and referents… </vt:lpstr>
      <vt:lpstr>Challenges: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Anger and Enthusiasm: MP’s politics of emotion in the UK </dc:title>
  <dc:creator>hayleeee</dc:creator>
  <cp:lastModifiedBy>Haylee Kelsall</cp:lastModifiedBy>
  <cp:revision>2</cp:revision>
  <dcterms:modified xsi:type="dcterms:W3CDTF">2019-04-10T13:27:28Z</dcterms:modified>
</cp:coreProperties>
</file>